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306" r:id="rId3"/>
    <p:sldId id="270" r:id="rId4"/>
    <p:sldId id="258" r:id="rId5"/>
    <p:sldId id="260" r:id="rId6"/>
    <p:sldId id="261" r:id="rId7"/>
    <p:sldId id="262" r:id="rId8"/>
    <p:sldId id="263" r:id="rId9"/>
    <p:sldId id="264" r:id="rId10"/>
    <p:sldId id="268" r:id="rId11"/>
    <p:sldId id="272" r:id="rId12"/>
    <p:sldId id="292" r:id="rId13"/>
    <p:sldId id="288" r:id="rId14"/>
    <p:sldId id="289" r:id="rId15"/>
    <p:sldId id="290" r:id="rId16"/>
    <p:sldId id="342" r:id="rId17"/>
    <p:sldId id="346" r:id="rId18"/>
    <p:sldId id="347" r:id="rId19"/>
    <p:sldId id="348" r:id="rId20"/>
    <p:sldId id="349" r:id="rId21"/>
    <p:sldId id="350" r:id="rId22"/>
    <p:sldId id="351" r:id="rId23"/>
    <p:sldId id="352" r:id="rId24"/>
    <p:sldId id="265" r:id="rId25"/>
    <p:sldId id="354" r:id="rId26"/>
    <p:sldId id="353" r:id="rId27"/>
    <p:sldId id="355" r:id="rId28"/>
    <p:sldId id="27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autoAdjust="0"/>
  </p:normalViewPr>
  <p:slideViewPr>
    <p:cSldViewPr snapToGrid="0" showGuides="1">
      <p:cViewPr varScale="1">
        <p:scale>
          <a:sx n="91" d="100"/>
          <a:sy n="91" d="100"/>
        </p:scale>
        <p:origin x="206" y="77"/>
      </p:cViewPr>
      <p:guideLst>
        <p:guide orient="horz" pos="2182"/>
        <p:guide pos="3840"/>
      </p:guideLst>
    </p:cSldViewPr>
  </p:slideViewPr>
  <p:outlineViewPr>
    <p:cViewPr>
      <p:scale>
        <a:sx n="33" d="100"/>
        <a:sy n="33" d="100"/>
      </p:scale>
      <p:origin x="30" y="56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NULL" TargetMode="External"/><Relationship Id="rId5" Type="http://schemas.openxmlformats.org/officeDocument/2006/relationships/tags" Target="../tags/tag14.xml"/><Relationship Id="rId10" Type="http://schemas.openxmlformats.org/officeDocument/2006/relationships/image" Target="../media/image3.png"/><Relationship Id="rId4" Type="http://schemas.openxmlformats.org/officeDocument/2006/relationships/tags" Target="../tags/tag13.xml"/><Relationship Id="rId9"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10" Type="http://schemas.openxmlformats.org/officeDocument/2006/relationships/image" Target="NULL" TargetMode="External"/><Relationship Id="rId4" Type="http://schemas.openxmlformats.org/officeDocument/2006/relationships/tags" Target="../tags/tag70.xml"/><Relationship Id="rId9"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5.png"/><Relationship Id="rId5" Type="http://schemas.openxmlformats.org/officeDocument/2006/relationships/tags" Target="../tags/tag27.xml"/><Relationship Id="rId10" Type="http://schemas.openxmlformats.org/officeDocument/2006/relationships/image" Target="NULL" TargetMode="External"/><Relationship Id="rId4" Type="http://schemas.openxmlformats.org/officeDocument/2006/relationships/tags" Target="../tags/tag26.xml"/><Relationship Id="rId9"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NULL" TargetMode="External"/><Relationship Id="rId4" Type="http://schemas.openxmlformats.org/officeDocument/2006/relationships/tags" Target="../tags/tag33.xml"/><Relationship Id="rId9"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矩形 6"/>
          <p:cNvSpPr/>
          <p:nvPr>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ng2x_01_封面" descr="C:/Users/kingsoft/AppData/Local/Temp/fig2wpp/@png2x_01_封面.png"/>
          <p:cNvPicPr>
            <a:picLocks noChangeAspect="1"/>
          </p:cNvPicPr>
          <p:nvPr>
            <p:custDataLst>
              <p:tags r:id="rId2"/>
            </p:custDataLst>
          </p:nvPr>
        </p:nvPicPr>
        <p:blipFill>
          <a:blip r:embed="rId10" r:link="rId11"/>
          <a:stretch>
            <a:fillRect/>
          </a:stretch>
        </p:blipFill>
        <p:spPr>
          <a:xfrm>
            <a:off x="3812540" y="401955"/>
            <a:ext cx="8375650" cy="6455410"/>
          </a:xfrm>
          <a:prstGeom prst="rect">
            <a:avLst/>
          </a:prstGeom>
        </p:spPr>
      </p:pic>
      <p:sp>
        <p:nvSpPr>
          <p:cNvPr id="2" name="标题 1"/>
          <p:cNvSpPr>
            <a:spLocks noGrp="1"/>
          </p:cNvSpPr>
          <p:nvPr>
            <p:ph type="ctrTitle" hasCustomPrompt="1"/>
            <p:custDataLst>
              <p:tags r:id="rId3"/>
            </p:custDataLst>
          </p:nvPr>
        </p:nvSpPr>
        <p:spPr>
          <a:xfrm>
            <a:off x="838200" y="2455545"/>
            <a:ext cx="5974080" cy="2397760"/>
          </a:xfrm>
        </p:spPr>
        <p:txBody>
          <a:bodyPr wrap="square" anchor="t" anchorCtr="0">
            <a:normAutofit/>
          </a:bodyPr>
          <a:lstStyle>
            <a:lvl1pPr algn="l">
              <a:lnSpc>
                <a:spcPct val="100000"/>
              </a:lnSpc>
              <a:defRPr sz="4400">
                <a:latin typeface="+mj-lt"/>
              </a:defRPr>
            </a:lvl1pPr>
          </a:lstStyle>
          <a:p>
            <a:r>
              <a:rPr lang="en-US" dirty="0">
                <a:latin typeface="+mj-lt"/>
              </a:rPr>
              <a:t>Click to add title</a:t>
            </a:r>
          </a:p>
        </p:txBody>
      </p:sp>
      <p:sp>
        <p:nvSpPr>
          <p:cNvPr id="3" name="副标题 2"/>
          <p:cNvSpPr>
            <a:spLocks noGrp="1"/>
          </p:cNvSpPr>
          <p:nvPr>
            <p:ph type="subTitle" idx="1" hasCustomPrompt="1"/>
            <p:custDataLst>
              <p:tags r:id="rId4"/>
            </p:custDataLst>
          </p:nvPr>
        </p:nvSpPr>
        <p:spPr>
          <a:xfrm>
            <a:off x="838200" y="1426235"/>
            <a:ext cx="5974080" cy="972000"/>
          </a:xfrm>
        </p:spPr>
        <p:txBody>
          <a:bodyPr wrap="square" anchor="b">
            <a:normAutofit/>
          </a:bodyPr>
          <a:lstStyle>
            <a:lvl1pPr marL="0" indent="0" algn="l">
              <a:lnSpc>
                <a:spcPct val="100000"/>
              </a:lnSpc>
              <a:buNone/>
              <a:defRPr sz="2000">
                <a:latin typeface="+mj-lt"/>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5"/>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6"/>
            </p:custDataLst>
          </p:nvPr>
        </p:nvSpPr>
        <p:spPr/>
        <p:txBody>
          <a:bodyPr>
            <a:normAutofit/>
          </a:bodyPr>
          <a:lstStyle/>
          <a:p>
            <a:endParaRPr lang="en-US" dirty="0"/>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en-US" smtClean="0"/>
              <a:t>‹#›</a:t>
            </a:fld>
            <a:endParaRPr lang="en-US"/>
          </a:p>
        </p:txBody>
      </p:sp>
      <p:sp>
        <p:nvSpPr>
          <p:cNvPr id="24" name="署名占位符 10"/>
          <p:cNvSpPr>
            <a:spLocks noGrp="1"/>
          </p:cNvSpPr>
          <p:nvPr>
            <p:ph type="body" sz="quarter" idx="17" hasCustomPrompt="1"/>
            <p:custDataLst>
              <p:tags r:id="rId8"/>
            </p:custDataLst>
          </p:nvPr>
        </p:nvSpPr>
        <p:spPr>
          <a:xfrm>
            <a:off x="838200" y="4968875"/>
            <a:ext cx="5974080" cy="1186815"/>
          </a:xfrm>
        </p:spPr>
        <p:txBody>
          <a:bodyPr wrap="square" anchor="t">
            <a:normAutofit/>
          </a:bodyPr>
          <a:lstStyle>
            <a:lvl1pPr marL="0" indent="0" algn="l">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8506" y="266702"/>
            <a:ext cx="10795086" cy="863607"/>
          </a:xfrm>
        </p:spPr>
        <p:txBody>
          <a:bodyPr wrap="square">
            <a:normAutofit/>
          </a:bodyPr>
          <a:lstStyle/>
          <a:p>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695960" y="1301750"/>
            <a:ext cx="10799088" cy="405553"/>
          </a:xfrm>
        </p:spPr>
        <p:txBody>
          <a:bodyPr vert="horz" wrap="square" lIns="0" tIns="0" rIns="0" bIns="0" rtlCol="0" anchor="t">
            <a:normAutofit/>
          </a:bodyPr>
          <a:lstStyle>
            <a:lvl1pPr marL="0" marR="0" lvl="0" indent="0" algn="l" defTabSz="914400" rtl="0" eaLnBrk="1" fontAlgn="auto" latinLnBrk="0" hangingPunct="1">
              <a:lnSpc>
                <a:spcPct val="130000"/>
              </a:lnSpc>
              <a:spcBef>
                <a:spcPts val="1000"/>
              </a:spcBef>
              <a:buClrTx/>
              <a:buSzTx/>
              <a:buFont typeface="Arial" panose="020B0604020202020204" pitchFamily="34" charset="0"/>
              <a:buNone/>
              <a:defRPr kumimoji="0" lang="en-US" sz="1800" b="0" i="0" u="none" strike="noStrike" kern="1200" cap="none" spc="0" normalizeH="0" baseline="0" noProof="1" dirty="0">
                <a:solidFill>
                  <a:schemeClr val="tx1"/>
                </a:solidFill>
                <a:latin typeface="+mj-lt"/>
              </a:defRPr>
            </a:lvl1pPr>
          </a:lstStyle>
          <a:p>
            <a:pPr lvl="0"/>
            <a:r>
              <a:rPr>
                <a:latin typeface="+mj-lt"/>
                <a:sym typeface="+mn-ea"/>
              </a:rPr>
              <a:t>Click to add text</a:t>
            </a:r>
            <a:endParaRPr>
              <a:sym typeface="+mn-ea"/>
            </a:endParaRPr>
          </a:p>
        </p:txBody>
      </p:sp>
      <p:sp>
        <p:nvSpPr>
          <p:cNvPr id="7" name="日期占位符 3"/>
          <p:cNvSpPr>
            <a:spLocks noGrp="1"/>
          </p:cNvSpPr>
          <p:nvPr>
            <p:ph type="dt" sz="half" idx="10"/>
            <p:custDataLst>
              <p:tags r:id="rId3"/>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ng2x_01_结束" descr="C:/Users/kingsoft/AppData/Local/Temp/fig2wpp/@png2x_01_结束.png"/>
          <p:cNvPicPr>
            <a:picLocks noChangeAspect="1"/>
          </p:cNvPicPr>
          <p:nvPr>
            <p:custDataLst>
              <p:tags r:id="rId2"/>
            </p:custDataLst>
          </p:nvPr>
        </p:nvPicPr>
        <p:blipFill>
          <a:blip r:embed="rId9" r:link="rId10"/>
          <a:stretch>
            <a:fillRect/>
          </a:stretch>
        </p:blipFill>
        <p:spPr>
          <a:xfrm>
            <a:off x="0" y="0"/>
            <a:ext cx="8375650" cy="6455410"/>
          </a:xfrm>
          <a:prstGeom prst="rect">
            <a:avLst/>
          </a:prstGeom>
        </p:spPr>
      </p:pic>
      <p:sp>
        <p:nvSpPr>
          <p:cNvPr id="2" name="标题 1"/>
          <p:cNvSpPr>
            <a:spLocks noGrp="1"/>
          </p:cNvSpPr>
          <p:nvPr>
            <p:ph type="ctrTitle" hasCustomPrompt="1"/>
            <p:custDataLst>
              <p:tags r:id="rId3"/>
            </p:custDataLst>
          </p:nvPr>
        </p:nvSpPr>
        <p:spPr>
          <a:xfrm>
            <a:off x="6095400" y="731520"/>
            <a:ext cx="5257800" cy="2724480"/>
          </a:xfrm>
        </p:spPr>
        <p:txBody>
          <a:bodyPr wrap="square" lIns="0" rIns="0" anchor="b">
            <a:normAutofit/>
          </a:bodyPr>
          <a:lstStyle>
            <a:lvl1pPr algn="r">
              <a:lnSpc>
                <a:spcPct val="100000"/>
              </a:lnSpc>
              <a:defRPr sz="60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p>
            <a:fld id="{BE5F26B5-172A-4DC2-B0B7-181CFC56B87C}" type="slidenum">
              <a:rPr lang="en-US" smtClean="0"/>
              <a:t>‹#›</a:t>
            </a:fld>
            <a:endParaRPr lang="en-US"/>
          </a:p>
        </p:txBody>
      </p:sp>
      <p:sp>
        <p:nvSpPr>
          <p:cNvPr id="24" name="署名占位符 10"/>
          <p:cNvSpPr>
            <a:spLocks noGrp="1"/>
          </p:cNvSpPr>
          <p:nvPr>
            <p:ph type="body" sz="quarter" idx="17" hasCustomPrompt="1"/>
            <p:custDataLst>
              <p:tags r:id="rId7"/>
            </p:custDataLst>
          </p:nvPr>
        </p:nvSpPr>
        <p:spPr>
          <a:xfrm>
            <a:off x="6096000" y="3943800"/>
            <a:ext cx="5257800" cy="2412550"/>
          </a:xfrm>
        </p:spPr>
        <p:txBody>
          <a:bodyPr wrap="square" rIns="0" anchor="t">
            <a:normAutofit/>
          </a:bodyPr>
          <a:lstStyle>
            <a:lvl1pPr marL="0" indent="0" algn="r">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Area</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5F26B5-172A-4DC2-B0B7-181CFC56B8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lvl1pPr>
              <a:defRPr>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2"/>
            </p:custDataLst>
          </p:nvPr>
        </p:nvSpPr>
        <p:spPr/>
        <p:txBody>
          <a:bodyPr wrap="square">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atalog Slide">
    <p:spTree>
      <p:nvGrpSpPr>
        <p:cNvPr id="1" name=""/>
        <p:cNvGrpSpPr/>
        <p:nvPr/>
      </p:nvGrpSpPr>
      <p:grpSpPr>
        <a:xfrm>
          <a:off x="0" y="0"/>
          <a:ext cx="0" cy="0"/>
          <a:chOff x="0" y="0"/>
          <a:chExt cx="0" cy="0"/>
        </a:xfrm>
      </p:grpSpPr>
      <p:sp>
        <p:nvSpPr>
          <p:cNvPr id="3" name="矩形 2"/>
          <p:cNvSpPr/>
          <p:nvPr>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ng2x_bottom_目录" descr="C:/Users/kingsoft/AppData/Local/Temp/fig2wpp/@png2x_bottom_目录.png"/>
          <p:cNvPicPr>
            <a:picLocks noChangeAspect="1"/>
          </p:cNvPicPr>
          <p:nvPr>
            <p:custDataLst>
              <p:tags r:id="rId2"/>
            </p:custDataLst>
          </p:nvPr>
        </p:nvPicPr>
        <p:blipFill>
          <a:blip r:embed="rId9" r:link="rId10"/>
          <a:stretch>
            <a:fillRect/>
          </a:stretch>
        </p:blipFill>
        <p:spPr>
          <a:xfrm>
            <a:off x="0" y="5715000"/>
            <a:ext cx="3154680" cy="1143000"/>
          </a:xfrm>
          <a:prstGeom prst="rect">
            <a:avLst/>
          </a:prstGeom>
        </p:spPr>
      </p:pic>
      <p:pic>
        <p:nvPicPr>
          <p:cNvPr id="13" name="@png2x_top_目录" descr="C:/Users/kingsoft/AppData/Local/Temp/fig2wpp/@png2x_top_目录.png"/>
          <p:cNvPicPr>
            <a:picLocks noChangeAspect="1"/>
          </p:cNvPicPr>
          <p:nvPr>
            <p:custDataLst>
              <p:tags r:id="rId3"/>
            </p:custDataLst>
          </p:nvPr>
        </p:nvPicPr>
        <p:blipFill>
          <a:blip r:embed="rId11" r:link="rId10"/>
          <a:stretch>
            <a:fillRect/>
          </a:stretch>
        </p:blipFill>
        <p:spPr>
          <a:xfrm>
            <a:off x="7827010" y="0"/>
            <a:ext cx="3712210" cy="1727835"/>
          </a:xfrm>
          <a:prstGeom prst="rect">
            <a:avLst/>
          </a:prstGeom>
        </p:spPr>
      </p:pic>
      <p:sp>
        <p:nvSpPr>
          <p:cNvPr id="2" name="标题 1"/>
          <p:cNvSpPr>
            <a:spLocks noGrp="1"/>
          </p:cNvSpPr>
          <p:nvPr>
            <p:ph type="title" hasCustomPrompt="1"/>
            <p:custDataLst>
              <p:tags r:id="rId4"/>
            </p:custDataLst>
          </p:nvPr>
        </p:nvSpPr>
        <p:spPr>
          <a:xfrm>
            <a:off x="1490472" y="863917"/>
            <a:ext cx="9281160" cy="777608"/>
          </a:xfrm>
        </p:spPr>
        <p:txBody>
          <a:bodyPr wrap="square" anchor="ctr">
            <a:normAutofit/>
          </a:bodyPr>
          <a:lstStyle>
            <a:lvl1pPr algn="l">
              <a:defRPr sz="4000">
                <a:latin typeface="+mj-lt"/>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5"/>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6"/>
            </p:custDataLst>
          </p:nvPr>
        </p:nvSpPr>
        <p:spPr/>
        <p:txBody>
          <a:bodyPr/>
          <a:lstStyle/>
          <a:p>
            <a:endParaRPr 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8" name="矩形 17"/>
          <p:cNvSpPr/>
          <p:nvPr>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ng2x_02_章节" descr="C:/Users/kingsoft/AppData/Local/Temp/fig2wpp/@png2x_02_章节.png"/>
          <p:cNvPicPr>
            <a:picLocks noChangeAspect="1"/>
          </p:cNvPicPr>
          <p:nvPr>
            <p:custDataLst>
              <p:tags r:id="rId2"/>
            </p:custDataLst>
          </p:nvPr>
        </p:nvPicPr>
        <p:blipFill>
          <a:blip r:embed="rId9" r:link="rId10"/>
          <a:stretch>
            <a:fillRect/>
          </a:stretch>
        </p:blipFill>
        <p:spPr>
          <a:xfrm>
            <a:off x="0" y="0"/>
            <a:ext cx="8366760" cy="6858000"/>
          </a:xfrm>
          <a:prstGeom prst="rect">
            <a:avLst/>
          </a:prstGeom>
        </p:spPr>
      </p:pic>
      <p:sp>
        <p:nvSpPr>
          <p:cNvPr id="2" name="标题 1"/>
          <p:cNvSpPr>
            <a:spLocks noGrp="1"/>
          </p:cNvSpPr>
          <p:nvPr>
            <p:ph type="title" hasCustomPrompt="1"/>
            <p:custDataLst>
              <p:tags r:id="rId3"/>
            </p:custDataLst>
          </p:nvPr>
        </p:nvSpPr>
        <p:spPr>
          <a:xfrm>
            <a:off x="3758565" y="3337560"/>
            <a:ext cx="7410450" cy="2409825"/>
          </a:xfrm>
        </p:spPr>
        <p:txBody>
          <a:bodyPr wrap="square" anchor="t" anchorCtr="0">
            <a:normAutofit/>
          </a:bodyPr>
          <a:lstStyle>
            <a:lvl1pPr algn="r">
              <a:defRPr sz="3600">
                <a:latin typeface="+mj-lt"/>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4"/>
            </p:custDataLst>
          </p:nvPr>
        </p:nvSpPr>
        <p:spPr>
          <a:xfrm>
            <a:off x="3759200" y="1056640"/>
            <a:ext cx="7409815" cy="2280920"/>
          </a:xfrm>
        </p:spPr>
        <p:txBody>
          <a:bodyPr wrap="none" anchor="b" anchorCtr="0">
            <a:normAutofit/>
          </a:bodyPr>
          <a:lstStyle>
            <a:lvl1pPr marL="0" indent="0" algn="r">
              <a:buNone/>
              <a:defRPr sz="5800" b="1">
                <a:solidFill>
                  <a:schemeClr val="accent2"/>
                </a:solidFill>
                <a:latin typeface="+mn-lt"/>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5"/>
            </p:custDataLst>
          </p:nvPr>
        </p:nvSpPr>
        <p:spPr/>
        <p:txBody>
          <a:bodyPr wrap="square">
            <a:normAutofit/>
          </a:bodyPr>
          <a:lstStyle/>
          <a:p>
            <a:r>
              <a:rPr lang="en-US"/>
              <a:t>Date Area</a:t>
            </a:r>
          </a:p>
        </p:txBody>
      </p:sp>
      <p:sp>
        <p:nvSpPr>
          <p:cNvPr id="5" name="页脚占位符 5"/>
          <p:cNvSpPr>
            <a:spLocks noGrp="1"/>
          </p:cNvSpPr>
          <p:nvPr>
            <p:ph type="ftr" sz="quarter" idx="11"/>
            <p:custDataLst>
              <p:tags r:id="rId6"/>
            </p:custDataLst>
          </p:nvPr>
        </p:nvSpPr>
        <p:spPr/>
        <p:txBody>
          <a:bodyPr/>
          <a:lstStyle/>
          <a:p>
            <a:endParaRPr lang="en-US"/>
          </a:p>
        </p:txBody>
      </p:sp>
      <p:sp>
        <p:nvSpPr>
          <p:cNvPr id="6"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2"/>
            </p:custDataLst>
          </p:nvPr>
        </p:nvSpPr>
        <p:spPr>
          <a:xfrm>
            <a:off x="695960" y="1301750"/>
            <a:ext cx="5323840" cy="4875850"/>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6172200" y="1301750"/>
            <a:ext cx="5323840" cy="4875850"/>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4"/>
            </p:custDataLst>
          </p:nvPr>
        </p:nvSpPr>
        <p:spPr/>
        <p:txBody>
          <a:bodyPr wrap="square">
            <a:normAutofit/>
          </a:bodyPr>
          <a:lstStyle/>
          <a:p>
            <a:r>
              <a:rPr lang="en-US"/>
              <a:t>Date Area</a:t>
            </a:r>
          </a:p>
        </p:txBody>
      </p:sp>
      <p:sp>
        <p:nvSpPr>
          <p:cNvPr id="6" name="页脚占位符 5"/>
          <p:cNvSpPr>
            <a:spLocks noGrp="1"/>
          </p:cNvSpPr>
          <p:nvPr>
            <p:ph type="ftr" sz="quarter" idx="11"/>
            <p:custDataLst>
              <p:tags r:id="rId5"/>
            </p:custDataLst>
          </p:nvPr>
        </p:nvSpPr>
        <p:spPr/>
        <p:txBody>
          <a:bodyPr/>
          <a:lstStyle/>
          <a:p>
            <a:endParaRPr 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8506" y="266702"/>
            <a:ext cx="10795086" cy="863607"/>
          </a:xfrm>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695960" y="1875099"/>
            <a:ext cx="5323840" cy="4300276"/>
          </a:xfrm>
        </p:spPr>
        <p:txBody>
          <a:bodyPr wrap="square">
            <a:normAutofit/>
          </a:body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6172200" y="1875099"/>
            <a:ext cx="5323840" cy="4300276"/>
          </a:xfrm>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6"/>
            </p:custDataLst>
          </p:nvPr>
        </p:nvSpPr>
        <p:spPr/>
        <p:txBody>
          <a:bodyPr wrap="square">
            <a:normAutofit/>
          </a:bodyPr>
          <a:lstStyle/>
          <a:p>
            <a:r>
              <a:rPr lang="en-US"/>
              <a:t>Date Area</a:t>
            </a:r>
          </a:p>
        </p:txBody>
      </p:sp>
      <p:sp>
        <p:nvSpPr>
          <p:cNvPr id="8" name="页脚占位符 7"/>
          <p:cNvSpPr>
            <a:spLocks noGrp="1"/>
          </p:cNvSpPr>
          <p:nvPr>
            <p:ph type="ftr" sz="quarter" idx="11"/>
            <p:custDataLst>
              <p:tags r:id="rId7"/>
            </p:custDataLst>
          </p:nvPr>
        </p:nvSpPr>
        <p:spPr/>
        <p:txBody>
          <a:bodyPr/>
          <a:lstStyle/>
          <a:p>
            <a:endParaRPr 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2"/>
            </p:custDataLst>
          </p:nvPr>
        </p:nvSpPr>
        <p:spPr/>
        <p:txBody>
          <a:bodyPr wrap="square">
            <a:normAutofit/>
          </a:bodyPr>
          <a:lstStyle/>
          <a:p>
            <a:r>
              <a:rPr lang="en-US"/>
              <a:t>Date Area</a:t>
            </a:r>
          </a:p>
        </p:txBody>
      </p:sp>
      <p:sp>
        <p:nvSpPr>
          <p:cNvPr id="4" name="页脚占位符 3"/>
          <p:cNvSpPr>
            <a:spLocks noGrp="1"/>
          </p:cNvSpPr>
          <p:nvPr>
            <p:ph type="ftr" sz="quarter" idx="11"/>
            <p:custDataLst>
              <p:tags r:id="rId3"/>
            </p:custDataLst>
          </p:nvPr>
        </p:nvSpPr>
        <p:spPr/>
        <p:txBody>
          <a:bodyPr/>
          <a:lstStyle/>
          <a:p>
            <a:endParaRPr 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r>
              <a:rPr lang="en-US"/>
              <a:t>Date Area</a:t>
            </a:r>
          </a:p>
        </p:txBody>
      </p:sp>
      <p:sp>
        <p:nvSpPr>
          <p:cNvPr id="3" name="页脚占位符 2"/>
          <p:cNvSpPr>
            <a:spLocks noGrp="1"/>
          </p:cNvSpPr>
          <p:nvPr>
            <p:ph type="ftr" sz="quarter" idx="11"/>
            <p:custDataLst>
              <p:tags r:id="rId2"/>
            </p:custDataLst>
          </p:nvPr>
        </p:nvSpPr>
        <p:spPr/>
        <p:txBody>
          <a:bodyPr/>
          <a:lstStyle/>
          <a:p>
            <a:endParaRPr 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1"/>
            </p:custDataLst>
          </p:nvPr>
        </p:nvSpPr>
        <p:spPr>
          <a:xfrm>
            <a:off x="695960" y="360045"/>
            <a:ext cx="10801985" cy="581787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2"/>
            </p:custDataLst>
          </p:nvPr>
        </p:nvSpPr>
        <p:spPr/>
        <p:txBody>
          <a:bodyPr wrap="square">
            <a:normAutofit/>
          </a:bodyPr>
          <a:lstStyle/>
          <a:p>
            <a:r>
              <a:rPr lang="en-US"/>
              <a:t>Date Area</a:t>
            </a:r>
          </a:p>
        </p:txBody>
      </p:sp>
      <p:sp>
        <p:nvSpPr>
          <p:cNvPr id="5" name="页脚占位符 3"/>
          <p:cNvSpPr>
            <a:spLocks noGrp="1"/>
          </p:cNvSpPr>
          <p:nvPr>
            <p:ph type="ftr" sz="quarter" idx="11"/>
            <p:custDataLst>
              <p:tags r:id="rId3"/>
            </p:custDataLst>
          </p:nvPr>
        </p:nvSpPr>
        <p:spPr/>
        <p:txBody>
          <a:bodyPr/>
          <a:lstStyle/>
          <a:p>
            <a:endParaRPr 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tags" Target="../tags/tag8.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ags" Target="../tags/tag3.xml"/><Relationship Id="rId20"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NULL" TargetMode="External"/><Relationship Id="rId5" Type="http://schemas.openxmlformats.org/officeDocument/2006/relationships/slideLayout" Target="../slideLayouts/slideLayout5.xml"/><Relationship Id="rId15" Type="http://schemas.openxmlformats.org/officeDocument/2006/relationships/tags" Target="../tags/tag2.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 Id="rId22" Type="http://schemas.openxmlformats.org/officeDocument/2006/relationships/tags" Target="../tags/tag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p:custDataLst>
              <p:tags r:id="rId14"/>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1" name="@png2x_02_正文"/>
          <p:cNvPicPr>
            <a:picLocks noChangeAspect="1"/>
          </p:cNvPicPr>
          <p:nvPr>
            <p:custDataLst>
              <p:tags r:id="rId15"/>
            </p:custDataLst>
          </p:nvPr>
        </p:nvPicPr>
        <p:blipFill>
          <a:blip r:embed="rId23" r:link="rId24"/>
          <a:stretch>
            <a:fillRect/>
          </a:stretch>
        </p:blipFill>
        <p:spPr>
          <a:xfrm>
            <a:off x="1587" y="0"/>
            <a:ext cx="4279265" cy="2276475"/>
          </a:xfrm>
          <a:prstGeom prst="rect">
            <a:avLst/>
          </a:prstGeom>
        </p:spPr>
      </p:pic>
      <p:pic>
        <p:nvPicPr>
          <p:cNvPr id="12" name="@png2x_01_正文"/>
          <p:cNvPicPr>
            <a:picLocks noChangeAspect="1"/>
          </p:cNvPicPr>
          <p:nvPr>
            <p:custDataLst>
              <p:tags r:id="rId16"/>
            </p:custDataLst>
          </p:nvPr>
        </p:nvPicPr>
        <p:blipFill>
          <a:blip r:embed="rId25" r:link="rId24"/>
          <a:stretch>
            <a:fillRect/>
          </a:stretch>
        </p:blipFill>
        <p:spPr>
          <a:xfrm>
            <a:off x="10341913" y="4638501"/>
            <a:ext cx="1847864" cy="2218863"/>
          </a:xfrm>
          <a:prstGeom prst="rect">
            <a:avLst/>
          </a:prstGeom>
        </p:spPr>
      </p:pic>
      <p:sp>
        <p:nvSpPr>
          <p:cNvPr id="2" name="标题占位符 1"/>
          <p:cNvSpPr>
            <a:spLocks noGrp="1"/>
          </p:cNvSpPr>
          <p:nvPr>
            <p:ph type="title"/>
            <p:custDataLst>
              <p:tags r:id="rId17"/>
            </p:custDataLst>
          </p:nvPr>
        </p:nvSpPr>
        <p:spPr>
          <a:xfrm>
            <a:off x="695960" y="360000"/>
            <a:ext cx="10800000" cy="720000"/>
          </a:xfrm>
          <a:prstGeom prst="rect">
            <a:avLst/>
          </a:prstGeom>
        </p:spPr>
        <p:txBody>
          <a:bodyPr vert="horz" wrap="square"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8"/>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9"/>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defRPr>
            </a:lvl1pPr>
          </a:lstStyle>
          <a:p>
            <a:r>
              <a:rPr lang="en-US"/>
              <a:t>Date Area</a:t>
            </a:r>
          </a:p>
        </p:txBody>
      </p:sp>
      <p:sp>
        <p:nvSpPr>
          <p:cNvPr id="5" name="页脚占位符 4"/>
          <p:cNvSpPr>
            <a:spLocks noGrp="1"/>
          </p:cNvSpPr>
          <p:nvPr>
            <p:ph type="ftr" sz="quarter" idx="3"/>
            <p:custDataLst>
              <p:tags r:id="rId20"/>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21"/>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defRPr>
            </a:lvl1pPr>
          </a:lstStyle>
          <a:p>
            <a:fld id="{BE5F26B5-172A-4DC2-B0B7-181CFC56B87C}" type="slidenum">
              <a:rPr lang="en-US" smtClean="0"/>
              <a:t>‹#›</a:t>
            </a:fld>
            <a:endParaRPr lang="en-US"/>
          </a:p>
        </p:txBody>
      </p:sp>
      <p:sp>
        <p:nvSpPr>
          <p:cNvPr id="7" name="KSO_TEMPLATE" hidden="1"/>
          <p:cNvSpPr/>
          <p:nvPr>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lnSpc>
          <a:spcPct val="100000"/>
        </a:lnSpc>
        <a:spcBef>
          <a:spcPct val="0"/>
        </a:spcBef>
        <a:buNone/>
        <a:defRPr sz="3200" b="1" kern="1200">
          <a:solidFill>
            <a:schemeClr val="tx1"/>
          </a:solidFill>
          <a:latin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Venkateshm8/Prediction-of-Cervical-Cancer/blob/main/Main.p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131.xml"/></Relationships>
</file>

<file path=ppt/slides/_rels/slide3.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10.jpe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11.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285875" y="285115"/>
            <a:ext cx="9620885" cy="3143885"/>
          </a:xfrm>
        </p:spPr>
        <p:txBody>
          <a:bodyPr>
            <a:noAutofit/>
          </a:bodyPr>
          <a:lstStyle/>
          <a:p>
            <a:pPr marL="149225" marR="151130" algn="ctr">
              <a:lnSpc>
                <a:spcPct val="108000"/>
              </a:lnSpc>
              <a:spcBef>
                <a:spcPts val="120"/>
              </a:spcBef>
              <a:spcAft>
                <a:spcPts val="0"/>
              </a:spcAft>
            </a:pPr>
            <a:r>
              <a:rPr lang="en-IN" sz="2800" b="1" dirty="0">
                <a:solidFill>
                  <a:srgbClr val="0070C0"/>
                </a:solidFill>
                <a:latin typeface="Times New Roman" panose="02020603050405020304" pitchFamily="18" charset="0"/>
                <a:cs typeface="Times New Roman" panose="02020603050405020304" pitchFamily="18" charset="0"/>
              </a:rPr>
              <a:t>CMR TECHNICAL CAMPUS</a:t>
            </a:r>
            <a:br>
              <a:rPr lang="en-IN" sz="2800" b="1" dirty="0">
                <a:solidFill>
                  <a:srgbClr val="0070C0"/>
                </a:solidFill>
                <a:latin typeface="Times New Roman" panose="02020603050405020304" pitchFamily="18" charset="0"/>
                <a:cs typeface="Times New Roman" panose="02020603050405020304" pitchFamily="18" charset="0"/>
              </a:rPr>
            </a:br>
            <a:r>
              <a:rPr lang="en-IN" sz="2400" b="1" dirty="0">
                <a:solidFill>
                  <a:srgbClr val="0070C0"/>
                </a:solidFill>
                <a:latin typeface="Times New Roman" panose="02020603050405020304" pitchFamily="18" charset="0"/>
                <a:cs typeface="Times New Roman" panose="02020603050405020304" pitchFamily="18" charset="0"/>
              </a:rPr>
              <a:t>UGC AUTONOMOUS</a:t>
            </a:r>
            <a:br>
              <a:rPr lang="en-IN" sz="2800" b="1" dirty="0">
                <a:solidFill>
                  <a:srgbClr val="0070C0"/>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Accredited by NBA &amp; NAAC with ‘A’ Grade</a:t>
            </a:r>
            <a:b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b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Approved by AICTE, New Delhi and JNTU, Hyderabad</a:t>
            </a:r>
            <a:br>
              <a:rPr lang="en-IN" sz="2800" b="1" dirty="0">
                <a:solidFill>
                  <a:srgbClr val="0070C0"/>
                </a:solidFill>
                <a:latin typeface="Times New Roman" panose="02020603050405020304" pitchFamily="18" charset="0"/>
                <a:cs typeface="Times New Roman" panose="02020603050405020304" pitchFamily="18" charset="0"/>
              </a:rPr>
            </a:br>
            <a:r>
              <a:rPr lang="en-US" sz="1600" dirty="0" err="1">
                <a:effectLst/>
                <a:latin typeface="Times New Roman" panose="02020603050405020304" pitchFamily="18" charset="0"/>
                <a:ea typeface="Times New Roman" panose="02020603050405020304" pitchFamily="18" charset="0"/>
              </a:rPr>
              <a:t>Kandlakoya</a:t>
            </a:r>
            <a:r>
              <a:rPr lang="en-US" sz="1600" dirty="0">
                <a:effectLst/>
                <a:latin typeface="Times New Roman" panose="02020603050405020304" pitchFamily="18" charset="0"/>
                <a:ea typeface="Times New Roman" panose="02020603050405020304" pitchFamily="18" charset="0"/>
              </a:rPr>
              <a:t>(V), </a:t>
            </a:r>
            <a:r>
              <a:rPr lang="en-US" sz="1600" dirty="0" err="1">
                <a:effectLst/>
                <a:latin typeface="Times New Roman" panose="02020603050405020304" pitchFamily="18" charset="0"/>
                <a:ea typeface="Times New Roman" panose="02020603050405020304" pitchFamily="18" charset="0"/>
              </a:rPr>
              <a:t>Medchal</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Road,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Hyderabad-501401, Telangana</a:t>
            </a:r>
            <a:br>
              <a:rPr lang="en-IN" sz="2500" dirty="0">
                <a:solidFill>
                  <a:schemeClr val="tx1"/>
                </a:solidFill>
                <a:latin typeface="Times New Roman" panose="02020603050405020304" pitchFamily="18" charset="0"/>
                <a:cs typeface="Times New Roman" panose="02020603050405020304" pitchFamily="18" charset="0"/>
              </a:rPr>
            </a:br>
            <a:r>
              <a:rPr lang="en-IN" sz="2500" b="1" dirty="0">
                <a:solidFill>
                  <a:srgbClr val="FF0000"/>
                </a:solidFill>
                <a:latin typeface="Times New Roman" panose="02020603050405020304" pitchFamily="18" charset="0"/>
                <a:cs typeface="Times New Roman" panose="02020603050405020304" pitchFamily="18" charset="0"/>
              </a:rPr>
              <a:t>Department of Computer Science and Engineering</a:t>
            </a:r>
            <a:br>
              <a:rPr lang="en-IN" sz="2500" b="1" dirty="0">
                <a:solidFill>
                  <a:srgbClr val="FF0000"/>
                </a:solidFill>
                <a:latin typeface="Times New Roman" panose="02020603050405020304" pitchFamily="18" charset="0"/>
                <a:cs typeface="Times New Roman" panose="02020603050405020304" pitchFamily="18" charset="0"/>
              </a:rPr>
            </a:br>
            <a:r>
              <a:rPr lang="en-IN" sz="500" b="1" dirty="0">
                <a:solidFill>
                  <a:srgbClr val="FF0000"/>
                </a:solidFill>
                <a:latin typeface="Times New Roman" panose="02020603050405020304" pitchFamily="18" charset="0"/>
                <a:cs typeface="Times New Roman" panose="02020603050405020304" pitchFamily="18" charset="0"/>
              </a:rPr>
              <a:t> </a:t>
            </a:r>
            <a:br>
              <a:rPr lang="en-IN" sz="2500" b="1" dirty="0">
                <a:solidFill>
                  <a:srgbClr val="FF0000"/>
                </a:solidFill>
                <a:latin typeface="Times New Roman" panose="02020603050405020304" pitchFamily="18" charset="0"/>
                <a:cs typeface="Times New Roman" panose="02020603050405020304" pitchFamily="18" charset="0"/>
              </a:rPr>
            </a:br>
            <a:r>
              <a:rPr lang="en-US" sz="2000" b="1" dirty="0">
                <a:effectLst/>
                <a:latin typeface="Times New Roman" panose="02020603050405020304" pitchFamily="18" charset="0"/>
                <a:ea typeface="Times New Roman" panose="02020603050405020304" pitchFamily="18" charset="0"/>
              </a:rPr>
              <a:t>Optimised stacked ensemble techniques in the prediction of cervical cancer using SMOTE and RFERF</a:t>
            </a:r>
            <a:br>
              <a:rPr lang="en-IN" sz="2500" b="1" kern="0" dirty="0">
                <a:solidFill>
                  <a:schemeClr val="accent5">
                    <a:lumMod val="50000"/>
                  </a:schemeClr>
                </a:solidFill>
                <a:effectLst/>
                <a:latin typeface="Century" panose="02040604050505020304" pitchFamily="18" charset="0"/>
                <a:ea typeface="Times New Roman" panose="02020603050405020304" pitchFamily="18" charset="0"/>
              </a:rPr>
            </a:br>
            <a:endParaRPr lang="en-IN" sz="2500" dirty="0">
              <a:solidFill>
                <a:schemeClr val="accent5">
                  <a:lumMod val="50000"/>
                </a:schemeClr>
              </a:solidFill>
              <a:latin typeface="Century" panose="02040604050505020304" pitchFamily="18" charset="0"/>
            </a:endParaRPr>
          </a:p>
        </p:txBody>
      </p:sp>
      <p:sp>
        <p:nvSpPr>
          <p:cNvPr id="3" name="Content Placeholder 2"/>
          <p:cNvSpPr>
            <a:spLocks noGrp="1"/>
          </p:cNvSpPr>
          <p:nvPr>
            <p:ph idx="1"/>
            <p:custDataLst>
              <p:tags r:id="rId3"/>
            </p:custDataLst>
          </p:nvPr>
        </p:nvSpPr>
        <p:spPr>
          <a:xfrm>
            <a:off x="-776605" y="3068320"/>
            <a:ext cx="13306425" cy="3682365"/>
          </a:xfrm>
          <a:noFill/>
        </p:spPr>
        <p:txBody>
          <a:bodyPr lIns="71755">
            <a:normAutofit/>
          </a:bodyPr>
          <a:lstStyle/>
          <a:p>
            <a:pPr marL="69850" indent="0" algn="ctr">
              <a:spcBef>
                <a:spcPts val="600"/>
              </a:spcBef>
              <a:spcAft>
                <a:spcPts val="0"/>
              </a:spcAft>
              <a:buNone/>
              <a:tabLst>
                <a:tab pos="4675505" algn="l"/>
              </a:tabLst>
            </a:pPr>
            <a:endParaRPr lang="en-US" sz="500" dirty="0">
              <a:solidFill>
                <a:srgbClr val="FF0000"/>
              </a:solidFill>
              <a:effectLst/>
              <a:latin typeface="Algerian" panose="04020705040A02060702" pitchFamily="82" charset="0"/>
              <a:ea typeface="Times New Roman" panose="02020603050405020304" pitchFamily="18" charset="0"/>
            </a:endParaRPr>
          </a:p>
          <a:p>
            <a:pPr marL="69850" indent="0" algn="ctr">
              <a:spcBef>
                <a:spcPts val="600"/>
              </a:spcBef>
              <a:spcAft>
                <a:spcPts val="0"/>
              </a:spcAft>
              <a:buNone/>
              <a:tabLst>
                <a:tab pos="4675505" algn="l"/>
              </a:tabLst>
            </a:pPr>
            <a:r>
              <a:rPr lang="en-US" sz="2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BATCH NO : 08</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a:p>
            <a:pPr marL="469900" lvl="1" indent="0" algn="ctr" fontAlgn="ctr">
              <a:spcBef>
                <a:spcPts val="600"/>
              </a:spcBef>
              <a:buNone/>
              <a:tabLst>
                <a:tab pos="4675505" algn="l"/>
              </a:tabLst>
            </a:pPr>
            <a:r>
              <a:rPr lang="en-US" sz="1800" dirty="0">
                <a:solidFill>
                  <a:schemeClr val="tx1"/>
                </a:solidFill>
                <a:effectLst/>
                <a:latin typeface="Bahnschrift SemiBold" panose="020B0502040204020203" pitchFamily="34" charset="0"/>
                <a:ea typeface="Times New Roman" panose="02020603050405020304" pitchFamily="18" charset="0"/>
              </a:rPr>
              <a:t>Ch.Venkateshwarlu                               217R1A0517</a:t>
            </a:r>
            <a:endParaRPr lang="en-IN" sz="1800" dirty="0">
              <a:solidFill>
                <a:schemeClr val="tx1"/>
              </a:solidFill>
              <a:effectLst/>
              <a:latin typeface="Bahnschrift SemiBold" panose="020B0502040204020203" pitchFamily="34" charset="0"/>
              <a:ea typeface="Times New Roman" panose="02020603050405020304" pitchFamily="18" charset="0"/>
            </a:endParaRPr>
          </a:p>
          <a:p>
            <a:pPr marL="469900" lvl="1" indent="0" algn="ctr">
              <a:spcBef>
                <a:spcPts val="600"/>
              </a:spcBef>
              <a:buNone/>
              <a:tabLst>
                <a:tab pos="4675505" algn="l"/>
              </a:tabLst>
            </a:pPr>
            <a:r>
              <a:rPr lang="en-US" sz="1800" dirty="0" err="1">
                <a:solidFill>
                  <a:schemeClr val="tx1"/>
                </a:solidFill>
                <a:latin typeface="Bahnschrift SemiBold" panose="020B0502040204020203" pitchFamily="34" charset="0"/>
                <a:ea typeface="Times New Roman" panose="02020603050405020304" pitchFamily="18" charset="0"/>
              </a:rPr>
              <a:t>P.Prabhudeva                                        </a:t>
            </a:r>
            <a:r>
              <a:rPr lang="en-US" sz="1800" dirty="0">
                <a:solidFill>
                  <a:schemeClr val="tx1"/>
                </a:solidFill>
                <a:effectLst/>
                <a:latin typeface="Bahnschrift SemiBold" panose="020B0502040204020203" pitchFamily="34" charset="0"/>
                <a:ea typeface="Times New Roman" panose="02020603050405020304" pitchFamily="18" charset="0"/>
              </a:rPr>
              <a:t>217R1A0546</a:t>
            </a:r>
          </a:p>
          <a:p>
            <a:pPr marL="469900" lvl="1" indent="0" algn="ctr">
              <a:spcBef>
                <a:spcPts val="600"/>
              </a:spcBef>
              <a:buNone/>
              <a:tabLst>
                <a:tab pos="4675505" algn="l"/>
              </a:tabLst>
            </a:pPr>
            <a:r>
              <a:rPr lang="en-US" sz="1800" dirty="0">
                <a:solidFill>
                  <a:schemeClr val="tx1"/>
                </a:solidFill>
                <a:effectLst/>
                <a:latin typeface="Bahnschrift SemiBold" panose="020B0502040204020203" pitchFamily="34" charset="0"/>
                <a:ea typeface="Times New Roman" panose="02020603050405020304" pitchFamily="18" charset="0"/>
              </a:rPr>
              <a:t>A.Vishnuvardhan reddy                        217R1A0504</a:t>
            </a:r>
          </a:p>
          <a:p>
            <a:pPr marL="12700" lvl="0" indent="0" algn="ctr">
              <a:lnSpc>
                <a:spcPct val="140000"/>
              </a:lnSpc>
              <a:spcBef>
                <a:spcPts val="600"/>
              </a:spcBef>
              <a:buNone/>
              <a:tabLst>
                <a:tab pos="4675505" algn="l"/>
              </a:tabLst>
            </a:pPr>
            <a:r>
              <a:rPr lang="en-US" sz="2200" dirty="0">
                <a:solidFill>
                  <a:schemeClr val="tx1"/>
                </a:solidFill>
                <a:effectLst/>
                <a:latin typeface="Times New Roman" panose="02020603050405020304" pitchFamily="18" charset="0"/>
                <a:ea typeface="Times New Roman" panose="02020603050405020304" pitchFamily="18" charset="0"/>
              </a:rPr>
              <a:t>Under</a:t>
            </a:r>
            <a:r>
              <a:rPr lang="en-US" sz="2200" spc="-15"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the</a:t>
            </a:r>
            <a:r>
              <a:rPr lang="en-US" sz="2200" spc="-20"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Guidance</a:t>
            </a:r>
            <a:r>
              <a:rPr lang="en-US" sz="2200" spc="-20" dirty="0">
                <a:solidFill>
                  <a:schemeClr val="tx1"/>
                </a:solidFill>
                <a:effectLst/>
                <a:latin typeface="Times New Roman" panose="02020603050405020304" pitchFamily="18" charset="0"/>
                <a:ea typeface="Times New Roman" panose="02020603050405020304" pitchFamily="18" charset="0"/>
              </a:rPr>
              <a:t> </a:t>
            </a:r>
            <a:r>
              <a:rPr lang="en-US" sz="2200" dirty="0">
                <a:solidFill>
                  <a:schemeClr val="tx1"/>
                </a:solidFill>
                <a:effectLst/>
                <a:latin typeface="Times New Roman" panose="02020603050405020304" pitchFamily="18" charset="0"/>
                <a:ea typeface="Times New Roman" panose="02020603050405020304" pitchFamily="18" charset="0"/>
              </a:rPr>
              <a:t>of</a:t>
            </a:r>
            <a:endParaRPr lang="en-IN" sz="2200" dirty="0">
              <a:solidFill>
                <a:schemeClr val="tx1"/>
              </a:solidFill>
              <a:effectLst/>
              <a:latin typeface="Times New Roman" panose="02020603050405020304" pitchFamily="18" charset="0"/>
              <a:ea typeface="Times New Roman" panose="02020603050405020304" pitchFamily="18" charset="0"/>
            </a:endParaRPr>
          </a:p>
          <a:p>
            <a:pPr marL="0" marR="149225" indent="0" algn="ctr">
              <a:spcBef>
                <a:spcPts val="165"/>
              </a:spcBef>
              <a:buNone/>
            </a:pPr>
            <a:r>
              <a:rPr lang="en-US" sz="2200" b="1" dirty="0">
                <a:solidFill>
                  <a:schemeClr val="tx1"/>
                </a:solidFill>
                <a:latin typeface="Times New Roman" panose="02020603050405020304" pitchFamily="18" charset="0"/>
                <a:ea typeface="Times New Roman" panose="02020603050405020304" pitchFamily="18" charset="0"/>
              </a:rPr>
              <a:t>DR.S.SUMA</a:t>
            </a:r>
          </a:p>
          <a:p>
            <a:pPr marL="0" marR="149225" indent="0" algn="ctr">
              <a:spcBef>
                <a:spcPts val="165"/>
              </a:spcBef>
              <a:buNone/>
            </a:pPr>
            <a:r>
              <a:rPr lang="en-US" sz="2200" b="1" dirty="0">
                <a:solidFill>
                  <a:schemeClr val="tx1"/>
                </a:solidFill>
                <a:effectLst/>
                <a:latin typeface="Times New Roman" panose="02020603050405020304" pitchFamily="18" charset="0"/>
                <a:ea typeface="Times New Roman" panose="02020603050405020304" pitchFamily="18" charset="0"/>
              </a:rPr>
              <a:t>(Assistant Professor)</a:t>
            </a:r>
            <a:endParaRPr lang="en-IN" sz="2200" b="1" dirty="0">
              <a:solidFill>
                <a:schemeClr val="tx1"/>
              </a:solidFill>
              <a:effectLst/>
              <a:latin typeface="Times New Roman" panose="02020603050405020304" pitchFamily="18" charset="0"/>
              <a:ea typeface="Times New Roman" panose="02020603050405020304" pitchFamily="18" charset="0"/>
            </a:endParaRPr>
          </a:p>
          <a:p>
            <a:pPr marL="69850" indent="0" algn="ctr">
              <a:spcBef>
                <a:spcPts val="600"/>
              </a:spcBef>
              <a:spcAft>
                <a:spcPts val="0"/>
              </a:spcAft>
              <a:buNone/>
              <a:tabLst>
                <a:tab pos="4675505" algn="l"/>
              </a:tabLst>
            </a:pPr>
            <a:endParaRPr lang="en-IN" sz="2000" dirty="0">
              <a:effectLst/>
              <a:latin typeface="Bahnschrift SemiBold" panose="020B0502040204020203" pitchFamily="34" charset="0"/>
              <a:ea typeface="Times New Roman" panose="02020603050405020304" pitchFamily="18" charset="0"/>
            </a:endParaRPr>
          </a:p>
          <a:p>
            <a:pPr marL="0" indent="0">
              <a:buNone/>
            </a:pPr>
            <a:endParaRPr lang="en-US" dirty="0"/>
          </a:p>
        </p:txBody>
      </p:sp>
      <p:pic>
        <p:nvPicPr>
          <p:cNvPr id="4" name="Picture 3" descr="CMRGI Logo New2"/>
          <p:cNvPicPr/>
          <p:nvPr/>
        </p:nvPicPr>
        <p:blipFill>
          <a:blip r:embed="rId5" cstate="print"/>
          <a:srcRect/>
          <a:stretch>
            <a:fillRect/>
          </a:stretch>
        </p:blipFill>
        <p:spPr bwMode="auto">
          <a:xfrm>
            <a:off x="195274" y="145228"/>
            <a:ext cx="1428760" cy="1071570"/>
          </a:xfrm>
          <a:prstGeom prst="rect">
            <a:avLst/>
          </a:prstGeom>
          <a:noFill/>
          <a:ln w="9525">
            <a:noFill/>
            <a:miter lim="800000"/>
            <a:headEnd/>
            <a:tailEnd/>
          </a:ln>
        </p:spPr>
      </p:pic>
      <p:pic>
        <p:nvPicPr>
          <p:cNvPr id="5" name="Picture 4"/>
          <p:cNvPicPr/>
          <p:nvPr/>
        </p:nvPicPr>
        <p:blipFill>
          <a:blip r:embed="rId6" cstate="print"/>
          <a:srcRect/>
          <a:stretch>
            <a:fillRect/>
          </a:stretch>
        </p:blipFill>
        <p:spPr bwMode="auto">
          <a:xfrm>
            <a:off x="10710874" y="145252"/>
            <a:ext cx="1285852" cy="1071546"/>
          </a:xfrm>
          <a:prstGeom prst="rect">
            <a:avLst/>
          </a:prstGeom>
          <a:noFill/>
          <a:ln w="9525">
            <a:noFill/>
            <a:miter lim="800000"/>
            <a:headEnd/>
            <a:tailEnd/>
          </a:ln>
        </p:spPr>
      </p:pic>
    </p:spTree>
    <p:custDataLst>
      <p:tags r:id="rId1"/>
    </p:custData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959485" y="252095"/>
            <a:ext cx="8358505" cy="1102995"/>
          </a:xfrm>
        </p:spPr>
        <p:txBody>
          <a:bodyPr>
            <a:normAutofit/>
          </a:bodyPr>
          <a:lstStyle/>
          <a:p>
            <a:pPr algn="ctr"/>
            <a:r>
              <a:rPr lang="en-US" sz="4000" dirty="0">
                <a:latin typeface="Algerian" panose="04020705040A02060702" pitchFamily="82" charset="0"/>
              </a:rPr>
              <a:t>		NOVELTY</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p:txBody>
          <a:bodyPr>
            <a:normAutofit/>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Unlike the existing methods that use individual classifiers, the proposed system combines multiple classifiers (Random Forest, Decision Tree, K-Nearest Neighbors) into a stacked ensemble.</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Logistic Regression is used as the final estimator, enhancing prediction accuracy by integrating the strengths of multiple models.</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SMOTE for data balancing and RFE for feature selection are combined with a stacked ensemble, optimizing the model from data preprocessing to prediction.</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integration of multiple classifiers helps in capturing complex data patterns, leading to better precision, recall, and accuracy in cervical cancer prediction.</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The adaptability of the stacked ensemble method combined with RFE makes this approach more resilient and effective than conventional models, offering a robust solution for early cervical cancer detection.</a:t>
            </a:r>
            <a:endParaRPr lang="en-US"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None/>
            </a:pPr>
            <a:endParaRPr lang="en-US"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592705" y="90170"/>
            <a:ext cx="7264400" cy="1320800"/>
          </a:xfrm>
        </p:spPr>
        <p:txBody>
          <a:bodyPr>
            <a:noAutofit/>
          </a:bodyPr>
          <a:lstStyle/>
          <a:p>
            <a:r>
              <a:rPr lang="en-US" sz="4000" dirty="0">
                <a:latin typeface="Algerian" panose="04020705040A02060702" pitchFamily="82" charset="0"/>
              </a:rPr>
              <a:t>ARCHITECTURE</a:t>
            </a:r>
            <a:endParaRPr lang="en-IN" sz="4000" dirty="0">
              <a:latin typeface="Algerian" panose="04020705040A02060702" pitchFamily="82" charset="0"/>
            </a:endParaRPr>
          </a:p>
        </p:txBody>
      </p:sp>
      <p:pic>
        <p:nvPicPr>
          <p:cNvPr id="5" name="Content Placeholder 4" descr="Screenshot 2024-09-19 153107"/>
          <p:cNvPicPr>
            <a:picLocks noGrp="1" noChangeAspect="1"/>
          </p:cNvPicPr>
          <p:nvPr>
            <p:ph idx="1"/>
          </p:nvPr>
        </p:nvPicPr>
        <p:blipFill>
          <a:blip r:embed="rId4"/>
          <a:stretch>
            <a:fillRect/>
          </a:stretch>
        </p:blipFill>
        <p:spPr>
          <a:xfrm>
            <a:off x="1887220" y="1301750"/>
            <a:ext cx="8293100" cy="4873625"/>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95593" y="465318"/>
            <a:ext cx="9144763" cy="711475"/>
          </a:xfrm>
        </p:spPr>
        <p:txBody>
          <a:bodyPr>
            <a:normAutofit/>
          </a:bodyPr>
          <a:lstStyle/>
          <a:p>
            <a:pPr algn="ctr"/>
            <a:r>
              <a:rPr lang="en-US" altLang="en-IN" sz="4000" dirty="0">
                <a:latin typeface="Algerian" panose="04020705040A02060702" pitchFamily="82" charset="0"/>
              </a:rPr>
              <a:t>	</a:t>
            </a:r>
            <a:r>
              <a:rPr lang="en-IN" sz="4000" dirty="0">
                <a:latin typeface="Algerian" panose="04020705040A02060702" pitchFamily="82" charset="0"/>
              </a:rPr>
              <a:t>MODULES</a:t>
            </a:r>
          </a:p>
        </p:txBody>
      </p:sp>
      <p:sp>
        <p:nvSpPr>
          <p:cNvPr id="3" name="Content Placeholder 2"/>
          <p:cNvSpPr>
            <a:spLocks noGrp="1"/>
          </p:cNvSpPr>
          <p:nvPr>
            <p:ph idx="1"/>
            <p:custDataLst>
              <p:tags r:id="rId3"/>
            </p:custDataLst>
          </p:nvPr>
        </p:nvSpPr>
        <p:spPr/>
        <p:txBody>
          <a:bodyPr>
            <a:noAutofit/>
          </a:bodyPr>
          <a:lstStyle/>
          <a:p>
            <a:pPr marR="179705" lvl="0" algn="just">
              <a:lnSpc>
                <a:spcPct val="150000"/>
              </a:lnSpc>
              <a:spcAft>
                <a:spcPts val="0"/>
              </a:spcAft>
              <a:buFont typeface="Wingdings" panose="05000000000000000000" charset="0"/>
              <a:buChar char="Ø"/>
            </a:pPr>
            <a:r>
              <a:rPr lang="en-US" sz="2200" dirty="0">
                <a:effectLst/>
                <a:latin typeface="Times New Roman" panose="02020603050405020304" pitchFamily="18" charset="0"/>
                <a:ea typeface="Times New Roman" panose="02020603050405020304" pitchFamily="18" charset="0"/>
              </a:rPr>
              <a:t>   Data Collection and Preprocessing</a:t>
            </a:r>
          </a:p>
          <a:p>
            <a:pPr marR="179705" lvl="0" algn="just">
              <a:lnSpc>
                <a:spcPct val="150000"/>
              </a:lnSpc>
              <a:spcAft>
                <a:spcPts val="0"/>
              </a:spcAft>
              <a:buFont typeface="Wingdings" panose="05000000000000000000" charset="0"/>
              <a:buChar char="Ø"/>
            </a:pPr>
            <a:r>
              <a:rPr lang="en-US" sz="2200" dirty="0">
                <a:effectLst/>
                <a:latin typeface="Times New Roman" panose="02020603050405020304" pitchFamily="18" charset="0"/>
                <a:ea typeface="Times New Roman" panose="02020603050405020304" pitchFamily="18" charset="0"/>
              </a:rPr>
              <a:t>   Data Balancing</a:t>
            </a:r>
          </a:p>
          <a:p>
            <a:pPr marR="179705" lvl="0" algn="just">
              <a:lnSpc>
                <a:spcPct val="150000"/>
              </a:lnSpc>
              <a:spcAft>
                <a:spcPts val="0"/>
              </a:spcAft>
              <a:buFont typeface="Wingdings" panose="05000000000000000000" charset="0"/>
              <a:buChar char="Ø"/>
            </a:pPr>
            <a:r>
              <a:rPr lang="en-US" sz="2200" dirty="0">
                <a:effectLst/>
                <a:latin typeface="Times New Roman" panose="02020603050405020304" pitchFamily="18" charset="0"/>
                <a:ea typeface="Times New Roman" panose="02020603050405020304" pitchFamily="18" charset="0"/>
              </a:rPr>
              <a:t>   Feature Selection</a:t>
            </a:r>
          </a:p>
          <a:p>
            <a:pPr>
              <a:buFont typeface="Wingdings" panose="05000000000000000000" charset="0"/>
              <a:buChar char="Ø"/>
            </a:pPr>
            <a:r>
              <a:rPr lang="en-US" sz="2200">
                <a:latin typeface="Times New Roman" panose="02020603050405020304" pitchFamily="18" charset="0"/>
                <a:cs typeface="Times New Roman" panose="02020603050405020304" pitchFamily="18" charset="0"/>
                <a:sym typeface="+mn-ea"/>
              </a:rPr>
              <a:t>   Model Building</a:t>
            </a:r>
            <a:endParaRPr lang="en-US" sz="220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200">
                <a:latin typeface="Times New Roman" panose="02020603050405020304" pitchFamily="18" charset="0"/>
                <a:cs typeface="Times New Roman" panose="02020603050405020304" pitchFamily="18" charset="0"/>
                <a:sym typeface="+mn-ea"/>
              </a:rPr>
              <a:t>   Model Evaluation</a:t>
            </a:r>
            <a:endParaRPr lang="en-US" sz="2200">
              <a:latin typeface="Times New Roman" panose="02020603050405020304" pitchFamily="18" charset="0"/>
              <a:cs typeface="Times New Roman" panose="02020603050405020304" pitchFamily="18" charset="0"/>
            </a:endParaRPr>
          </a:p>
          <a:p>
            <a:pPr marL="0" marR="179705" lvl="0" indent="0" algn="just">
              <a:lnSpc>
                <a:spcPct val="150000"/>
              </a:lnSpc>
              <a:spcAft>
                <a:spcPts val="0"/>
              </a:spcAft>
              <a:buNone/>
            </a:pP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4-10-15 200116"/>
          <p:cNvPicPr>
            <a:picLocks noChangeAspect="1"/>
          </p:cNvPicPr>
          <p:nvPr/>
        </p:nvPicPr>
        <p:blipFill>
          <a:blip r:embed="rId4"/>
          <a:stretch>
            <a:fillRect/>
          </a:stretch>
        </p:blipFill>
        <p:spPr>
          <a:xfrm>
            <a:off x="2011680" y="1369060"/>
            <a:ext cx="8060055" cy="5280660"/>
          </a:xfrm>
          <a:prstGeom prst="rect">
            <a:avLst/>
          </a:prstGeom>
        </p:spPr>
      </p:pic>
      <p:sp>
        <p:nvSpPr>
          <p:cNvPr id="2" name="Title 1"/>
          <p:cNvSpPr>
            <a:spLocks noGrp="1"/>
          </p:cNvSpPr>
          <p:nvPr>
            <p:ph type="title"/>
            <p:custDataLst>
              <p:tags r:id="rId2"/>
            </p:custDataLst>
          </p:nvPr>
        </p:nvSpPr>
        <p:spPr>
          <a:xfrm>
            <a:off x="3181350" y="-116205"/>
            <a:ext cx="5511165" cy="1205230"/>
          </a:xfrm>
        </p:spPr>
        <p:txBody>
          <a:bodyPr>
            <a:noAutofit/>
          </a:bodyPr>
          <a:lstStyle/>
          <a:p>
            <a:r>
              <a:rPr lang="en-US" sz="4000" dirty="0">
                <a:latin typeface="Algerian" panose="04020705040A02060702" pitchFamily="82" charset="0"/>
              </a:rPr>
              <a:t>UML DIAGRAMS</a:t>
            </a:r>
            <a:endParaRPr lang="en-IN" sz="4000" dirty="0">
              <a:latin typeface="Algerian" panose="04020705040A02060702" pitchFamily="82" charset="0"/>
            </a:endParaRPr>
          </a:p>
        </p:txBody>
      </p:sp>
      <p:sp>
        <p:nvSpPr>
          <p:cNvPr id="5" name="TextBox 4"/>
          <p:cNvSpPr txBox="1"/>
          <p:nvPr/>
        </p:nvSpPr>
        <p:spPr>
          <a:xfrm>
            <a:off x="521418" y="846783"/>
            <a:ext cx="6102626" cy="521970"/>
          </a:xfrm>
          <a:prstGeom prst="rect">
            <a:avLst/>
          </a:prstGeom>
          <a:noFill/>
        </p:spPr>
        <p:txBody>
          <a:bodyPr wrap="square">
            <a:spAutoFit/>
          </a:bodyPr>
          <a:lstStyle/>
          <a:p>
            <a:pPr>
              <a:buFont typeface="Wingdings" panose="05000000000000000000" pitchFamily="2" charset="2"/>
              <a:buChar char="Ø"/>
            </a:pPr>
            <a:r>
              <a:rPr lang="en-US" sz="2800" b="1" dirty="0">
                <a:latin typeface="Times New Roman" panose="02020603050405020304" pitchFamily="18" charset="0"/>
                <a:ea typeface="Calibri" panose="020F0502020204030204" charset="0"/>
                <a:cs typeface="Times New Roman" panose="02020603050405020304" pitchFamily="18" charset="0"/>
              </a:rPr>
              <a:t> USE CASE DIAGRAM:</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296920" y="325120"/>
            <a:ext cx="5297805" cy="860425"/>
          </a:xfrm>
        </p:spPr>
        <p:txBody>
          <a:bodyPr>
            <a:noAutofit/>
          </a:bodyPr>
          <a:lstStyle/>
          <a:p>
            <a:r>
              <a:rPr lang="en-US" sz="4000" dirty="0">
                <a:latin typeface="Algerian" panose="04020705040A02060702" pitchFamily="82" charset="0"/>
              </a:rPr>
              <a:t>UML DIAGRAMS</a:t>
            </a:r>
            <a:endParaRPr lang="en-IN" sz="4000" dirty="0">
              <a:latin typeface="Algerian" panose="04020705040A02060702" pitchFamily="82" charset="0"/>
            </a:endParaRPr>
          </a:p>
        </p:txBody>
      </p:sp>
      <p:sp>
        <p:nvSpPr>
          <p:cNvPr id="5" name="TextBox 4"/>
          <p:cNvSpPr txBox="1"/>
          <p:nvPr/>
        </p:nvSpPr>
        <p:spPr>
          <a:xfrm>
            <a:off x="459188" y="1185238"/>
            <a:ext cx="6102626" cy="521970"/>
          </a:xfrm>
          <a:prstGeom prst="rect">
            <a:avLst/>
          </a:prstGeom>
          <a:noFill/>
        </p:spPr>
        <p:txBody>
          <a:bodyPr wrap="square">
            <a:spAutoFit/>
          </a:bodyPr>
          <a:lstStyle/>
          <a:p>
            <a:pPr>
              <a:buFont typeface="Wingdings" panose="05000000000000000000" pitchFamily="2" charset="2"/>
              <a:buChar char="Ø"/>
            </a:pPr>
            <a:r>
              <a:rPr lang="en-US" sz="2800" b="1" dirty="0">
                <a:latin typeface="Times New Roman" panose="02020603050405020304" pitchFamily="18" charset="0"/>
                <a:ea typeface="Calibri" panose="020F0502020204030204" charset="0"/>
                <a:cs typeface="Times New Roman" panose="02020603050405020304" pitchFamily="18" charset="0"/>
              </a:rPr>
              <a:t> CLASS DIAGRAM</a:t>
            </a:r>
          </a:p>
        </p:txBody>
      </p:sp>
      <p:pic>
        <p:nvPicPr>
          <p:cNvPr id="6" name="Picture 5" descr="Screenshot 2024-10-15 194649"/>
          <p:cNvPicPr>
            <a:picLocks noChangeAspect="1"/>
          </p:cNvPicPr>
          <p:nvPr/>
        </p:nvPicPr>
        <p:blipFill>
          <a:blip r:embed="rId4"/>
          <a:stretch>
            <a:fillRect/>
          </a:stretch>
        </p:blipFill>
        <p:spPr>
          <a:xfrm>
            <a:off x="1513205" y="1707515"/>
            <a:ext cx="9165590" cy="472757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368675" y="387350"/>
            <a:ext cx="5128260" cy="679450"/>
          </a:xfrm>
        </p:spPr>
        <p:txBody>
          <a:bodyPr>
            <a:noAutofit/>
          </a:bodyPr>
          <a:lstStyle/>
          <a:p>
            <a:r>
              <a:rPr lang="en-US" sz="4400" dirty="0">
                <a:latin typeface="Algerian" panose="04020705040A02060702" pitchFamily="82" charset="0"/>
              </a:rPr>
              <a:t>UML DIAGRAMS</a:t>
            </a:r>
            <a:endParaRPr lang="en-IN" sz="4400" dirty="0">
              <a:latin typeface="Algerian" panose="04020705040A02060702" pitchFamily="82" charset="0"/>
            </a:endParaRPr>
          </a:p>
        </p:txBody>
      </p:sp>
      <p:sp>
        <p:nvSpPr>
          <p:cNvPr id="5" name="TextBox 4"/>
          <p:cNvSpPr txBox="1"/>
          <p:nvPr/>
        </p:nvSpPr>
        <p:spPr>
          <a:xfrm>
            <a:off x="459188" y="1185238"/>
            <a:ext cx="6102626" cy="521970"/>
          </a:xfrm>
          <a:prstGeom prst="rect">
            <a:avLst/>
          </a:prstGeom>
          <a:noFill/>
        </p:spPr>
        <p:txBody>
          <a:bodyPr wrap="square">
            <a:spAutoFit/>
          </a:bodyPr>
          <a:lstStyle/>
          <a:p>
            <a:pPr>
              <a:buFont typeface="Wingdings" panose="05000000000000000000" pitchFamily="2" charset="2"/>
              <a:buChar char="Ø"/>
            </a:pPr>
            <a:r>
              <a:rPr lang="en-US" sz="2800" b="1" dirty="0">
                <a:latin typeface="Times New Roman" panose="02020603050405020304" pitchFamily="18" charset="0"/>
                <a:ea typeface="Calibri" panose="020F0502020204030204" charset="0"/>
                <a:cs typeface="Times New Roman" panose="02020603050405020304" pitchFamily="18" charset="0"/>
              </a:rPr>
              <a:t> SEQUENCE DIAGRAM</a:t>
            </a:r>
          </a:p>
        </p:txBody>
      </p:sp>
      <p:pic>
        <p:nvPicPr>
          <p:cNvPr id="3" name="Picture 2" descr="sequence_minor_updated"/>
          <p:cNvPicPr>
            <a:picLocks noChangeAspect="1"/>
          </p:cNvPicPr>
          <p:nvPr/>
        </p:nvPicPr>
        <p:blipFill>
          <a:blip r:embed="rId4"/>
          <a:stretch>
            <a:fillRect/>
          </a:stretch>
        </p:blipFill>
        <p:spPr>
          <a:xfrm>
            <a:off x="2129790" y="1707515"/>
            <a:ext cx="7343775" cy="477202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5970" y="-45"/>
            <a:ext cx="10800000" cy="720000"/>
          </a:xfrm>
        </p:spPr>
        <p:txBody>
          <a:bodyPr/>
          <a:lstStyle/>
          <a:p>
            <a:r>
              <a:rPr lang="en-US" sz="3600">
                <a:latin typeface="Algerian" panose="04020705040A02060702" pitchFamily="82" charset="0"/>
                <a:cs typeface="Algerian" panose="04020705040A02060702" pitchFamily="82" charset="0"/>
              </a:rPr>
              <a:t>UML DIAGRAMS</a:t>
            </a:r>
          </a:p>
        </p:txBody>
      </p:sp>
      <p:sp>
        <p:nvSpPr>
          <p:cNvPr id="7" name="Text Box 6"/>
          <p:cNvSpPr txBox="1"/>
          <p:nvPr/>
        </p:nvSpPr>
        <p:spPr>
          <a:xfrm>
            <a:off x="1212850" y="613410"/>
            <a:ext cx="4678680" cy="521970"/>
          </a:xfrm>
          <a:prstGeom prst="rect">
            <a:avLst/>
          </a:prstGeom>
          <a:noFill/>
        </p:spPr>
        <p:txBody>
          <a:bodyPr wrap="square" rtlCol="0">
            <a:spAutoFit/>
          </a:bodyPr>
          <a:lstStyle/>
          <a:p>
            <a:pPr marL="457200" indent="-457200">
              <a:buFont typeface="Wingdings" panose="05000000000000000000" charset="0"/>
              <a:buChar char="Ø"/>
            </a:pPr>
            <a:r>
              <a:rPr lang="en-US" sz="2800" b="1">
                <a:latin typeface="Times New Roman" panose="02020603050405020304" pitchFamily="18" charset="0"/>
                <a:cs typeface="Times New Roman" panose="02020603050405020304" pitchFamily="18" charset="0"/>
              </a:rPr>
              <a:t>ACTIVITY DIAGRAM</a:t>
            </a:r>
          </a:p>
        </p:txBody>
      </p:sp>
      <p:pic>
        <p:nvPicPr>
          <p:cNvPr id="11" name="Content Placeholder 10" descr="Screenshot 2024-10-15 202819"/>
          <p:cNvPicPr>
            <a:picLocks noGrp="1" noChangeAspect="1"/>
          </p:cNvPicPr>
          <p:nvPr>
            <p:ph idx="1"/>
          </p:nvPr>
        </p:nvPicPr>
        <p:blipFill>
          <a:blip r:embed="rId2"/>
          <a:stretch>
            <a:fillRect/>
          </a:stretch>
        </p:blipFill>
        <p:spPr>
          <a:xfrm>
            <a:off x="1668780" y="1301750"/>
            <a:ext cx="9298940" cy="51492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77545" y="156210"/>
            <a:ext cx="8596630" cy="1027430"/>
          </a:xfrm>
        </p:spPr>
        <p:txBody>
          <a:bodyPr/>
          <a:lstStyle/>
          <a:p>
            <a:r>
              <a:rPr lang="en-US" dirty="0"/>
              <a:t>                </a:t>
            </a:r>
            <a:r>
              <a:rPr lang="en-US" sz="4000" dirty="0">
                <a:latin typeface="Algerian" panose="04020705040A02060702" pitchFamily="82" charset="0"/>
              </a:rPr>
              <a:t>SAMPLE CODE</a:t>
            </a:r>
            <a:endParaRPr lang="en-IN" sz="4000" dirty="0">
              <a:latin typeface="Algerian" panose="04020705040A02060702" pitchFamily="82" charset="0"/>
            </a:endParaRPr>
          </a:p>
        </p:txBody>
      </p:sp>
      <p:pic>
        <p:nvPicPr>
          <p:cNvPr id="4" name="Content Placeholder 3" descr="Screenshot 2024-09-18 222439"/>
          <p:cNvPicPr>
            <a:picLocks noGrp="1" noChangeAspect="1"/>
          </p:cNvPicPr>
          <p:nvPr>
            <p:ph idx="1"/>
          </p:nvPr>
        </p:nvPicPr>
        <p:blipFill>
          <a:blip r:embed="rId4"/>
          <a:stretch>
            <a:fillRect/>
          </a:stretch>
        </p:blipFill>
        <p:spPr>
          <a:xfrm>
            <a:off x="2028825" y="1026160"/>
            <a:ext cx="8364855" cy="514921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51979" y="223935"/>
            <a:ext cx="8596668" cy="867747"/>
          </a:xfrm>
        </p:spPr>
        <p:txBody>
          <a:bodyPr/>
          <a:lstStyle/>
          <a:p>
            <a:r>
              <a:rPr lang="en-US" dirty="0"/>
              <a:t>            </a:t>
            </a:r>
            <a:r>
              <a:rPr lang="en-US" sz="4000" dirty="0">
                <a:latin typeface="Algerian" panose="04020705040A02060702" pitchFamily="82" charset="0"/>
              </a:rPr>
              <a:t>RESULTS</a:t>
            </a:r>
            <a:r>
              <a:rPr lang="en-US" dirty="0"/>
              <a:t>  </a:t>
            </a:r>
            <a:endParaRPr lang="en-IN" dirty="0"/>
          </a:p>
        </p:txBody>
      </p:sp>
      <p:pic>
        <p:nvPicPr>
          <p:cNvPr id="4" name="Content Placeholder 3" descr="Screenshot 2024-09-18 222617"/>
          <p:cNvPicPr>
            <a:picLocks noGrp="1" noChangeAspect="1"/>
          </p:cNvPicPr>
          <p:nvPr>
            <p:ph idx="1"/>
          </p:nvPr>
        </p:nvPicPr>
        <p:blipFill>
          <a:blip r:embed="rId4"/>
          <a:srcRect t="3974"/>
          <a:stretch>
            <a:fillRect/>
          </a:stretch>
        </p:blipFill>
        <p:spPr>
          <a:xfrm>
            <a:off x="2159635" y="1092200"/>
            <a:ext cx="7871460" cy="5083175"/>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634105" y="0"/>
            <a:ext cx="4393565" cy="594360"/>
          </a:xfrm>
        </p:spPr>
        <p:txBody>
          <a:bodyPr>
            <a:normAutofit fontScale="90000"/>
          </a:bodyPr>
          <a:lstStyle/>
          <a:p>
            <a:r>
              <a:rPr lang="en-US" dirty="0"/>
              <a:t>                          </a:t>
            </a:r>
            <a:r>
              <a:rPr lang="en-US" sz="4000" dirty="0">
                <a:latin typeface="Algerian" panose="04020705040A02060702" pitchFamily="82" charset="0"/>
              </a:rPr>
              <a:t>RESULTS</a:t>
            </a:r>
            <a:endParaRPr lang="en-IN" sz="4000" dirty="0">
              <a:latin typeface="Algerian" panose="04020705040A02060702" pitchFamily="82" charset="0"/>
            </a:endParaRPr>
          </a:p>
        </p:txBody>
      </p:sp>
      <p:pic>
        <p:nvPicPr>
          <p:cNvPr id="4" name="Content Placeholder 3" descr="Screenshot 2024-09-18 223019"/>
          <p:cNvPicPr>
            <a:picLocks noGrp="1" noChangeAspect="1"/>
          </p:cNvPicPr>
          <p:nvPr>
            <p:ph idx="1"/>
          </p:nvPr>
        </p:nvPicPr>
        <p:blipFill>
          <a:blip r:embed="rId4"/>
          <a:srcRect t="5889" r="8166" b="23896"/>
          <a:stretch>
            <a:fillRect/>
          </a:stretch>
        </p:blipFill>
        <p:spPr>
          <a:xfrm>
            <a:off x="1817370" y="1330325"/>
            <a:ext cx="8556625" cy="453326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630555" y="2598420"/>
            <a:ext cx="4064000" cy="1076325"/>
          </a:xfrm>
          <a:prstGeom prst="rect">
            <a:avLst/>
          </a:prstGeom>
          <a:noFill/>
        </p:spPr>
        <p:txBody>
          <a:bodyPr wrap="square" rtlCol="0">
            <a:spAutoFit/>
          </a:bodyPr>
          <a:lstStyle/>
          <a:p>
            <a:r>
              <a:rPr lang="en-US" sz="4000"/>
              <a:t>CONTENTS</a:t>
            </a:r>
            <a:endParaRPr lang="en-US" sz="2400"/>
          </a:p>
          <a:p>
            <a:endParaRPr lang="en-US" sz="2400"/>
          </a:p>
        </p:txBody>
      </p:sp>
      <p:sp>
        <p:nvSpPr>
          <p:cNvPr id="7" name="Text Box 6"/>
          <p:cNvSpPr txBox="1"/>
          <p:nvPr/>
        </p:nvSpPr>
        <p:spPr>
          <a:xfrm>
            <a:off x="5024120" y="0"/>
            <a:ext cx="4064000" cy="676211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sym typeface="+mn-ea"/>
              </a:rPr>
              <a:t>Abstract</a:t>
            </a:r>
          </a:p>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sym typeface="+mn-ea"/>
              </a:rPr>
              <a:t>Existing system</a:t>
            </a:r>
            <a:endParaRPr lang="en-US"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sym typeface="+mn-ea"/>
              </a:rPr>
              <a:t>Disadvantages of existing system</a:t>
            </a:r>
            <a:endParaRPr lang="en-US"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sym typeface="+mn-ea"/>
              </a:rPr>
              <a:t>Proposed system</a:t>
            </a:r>
            <a:endParaRPr lang="en-US"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sym typeface="+mn-ea"/>
              </a:rPr>
              <a:t>Advantages of proposed system</a:t>
            </a:r>
            <a:endParaRPr lang="en-US"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sym typeface="+mn-ea"/>
              </a:rPr>
              <a:t>Hardware and software requirements</a:t>
            </a:r>
            <a:endParaRPr lang="en-IN"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sym typeface="+mn-ea"/>
              </a:rPr>
              <a:t>Novelty</a:t>
            </a:r>
            <a:endParaRPr lang="en-IN"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sym typeface="+mn-ea"/>
              </a:rPr>
              <a:t>Architecture</a:t>
            </a:r>
            <a:endParaRPr lang="en-IN"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sym typeface="+mn-ea"/>
              </a:rPr>
              <a:t>Modules</a:t>
            </a:r>
            <a:endParaRPr lang="en-IN" sz="17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1700" dirty="0">
                <a:latin typeface="Times New Roman" panose="02020603050405020304" pitchFamily="18" charset="0"/>
                <a:cs typeface="Times New Roman" panose="02020603050405020304" pitchFamily="18" charset="0"/>
                <a:sym typeface="+mn-ea"/>
              </a:rPr>
              <a:t>UML Diagrams</a:t>
            </a:r>
          </a:p>
          <a:p>
            <a:pPr marL="285750" indent="-285750">
              <a:lnSpc>
                <a:spcPct val="150000"/>
              </a:lnSpc>
              <a:buFont typeface="Wingdings" panose="05000000000000000000" pitchFamily="2" charset="2"/>
              <a:buChar char="Ø"/>
            </a:pPr>
            <a:r>
              <a:rPr lang="en-US" altLang="en-IN" sz="1700" dirty="0">
                <a:latin typeface="Times New Roman" panose="02020603050405020304" pitchFamily="18" charset="0"/>
                <a:cs typeface="Times New Roman" panose="02020603050405020304" pitchFamily="18" charset="0"/>
                <a:sym typeface="+mn-ea"/>
              </a:rPr>
              <a:t>Sample Code</a:t>
            </a:r>
          </a:p>
          <a:p>
            <a:pPr marL="285750" indent="-285750">
              <a:lnSpc>
                <a:spcPct val="150000"/>
              </a:lnSpc>
              <a:buFont typeface="Wingdings" panose="05000000000000000000" pitchFamily="2" charset="2"/>
              <a:buChar char="Ø"/>
            </a:pPr>
            <a:r>
              <a:rPr lang="en-US" altLang="en-IN" sz="1700" dirty="0">
                <a:latin typeface="Times New Roman" panose="02020603050405020304" pitchFamily="18" charset="0"/>
                <a:cs typeface="Times New Roman" panose="02020603050405020304" pitchFamily="18" charset="0"/>
                <a:sym typeface="+mn-ea"/>
              </a:rPr>
              <a:t>Results</a:t>
            </a:r>
          </a:p>
          <a:p>
            <a:pPr marL="285750" indent="-285750">
              <a:lnSpc>
                <a:spcPct val="150000"/>
              </a:lnSpc>
              <a:buFont typeface="Wingdings" panose="05000000000000000000" pitchFamily="2" charset="2"/>
              <a:buChar char="Ø"/>
            </a:pPr>
            <a:r>
              <a:rPr lang="en-US" altLang="en-IN" sz="1700" dirty="0">
                <a:latin typeface="Times New Roman" panose="02020603050405020304" pitchFamily="18" charset="0"/>
                <a:cs typeface="Times New Roman" panose="02020603050405020304" pitchFamily="18" charset="0"/>
                <a:sym typeface="+mn-ea"/>
              </a:rPr>
              <a:t>Conclusion</a:t>
            </a:r>
            <a:endParaRPr lang="en-US" sz="170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700">
                <a:latin typeface="Times New Roman" panose="02020603050405020304" pitchFamily="18" charset="0"/>
                <a:cs typeface="Times New Roman" panose="02020603050405020304" pitchFamily="18" charset="0"/>
              </a:rPr>
              <a:t>Future Scope</a:t>
            </a:r>
          </a:p>
          <a:p>
            <a:pPr marL="285750" indent="-285750">
              <a:lnSpc>
                <a:spcPct val="150000"/>
              </a:lnSpc>
              <a:buFont typeface="Wingdings" panose="05000000000000000000" pitchFamily="2" charset="2"/>
              <a:buChar char="Ø"/>
            </a:pPr>
            <a:r>
              <a:rPr lang="en-US" sz="1700">
                <a:latin typeface="Times New Roman" panose="02020603050405020304" pitchFamily="18" charset="0"/>
                <a:cs typeface="Times New Roman" panose="02020603050405020304" pitchFamily="18" charset="0"/>
              </a:rPr>
              <a:t>References</a:t>
            </a:r>
          </a:p>
          <a:p>
            <a:pPr marL="285750" indent="-285750">
              <a:lnSpc>
                <a:spcPct val="150000"/>
              </a:lnSpc>
              <a:buFont typeface="Wingdings" panose="05000000000000000000" pitchFamily="2" charset="2"/>
              <a:buChar char="Ø"/>
            </a:pPr>
            <a:r>
              <a:rPr lang="en-US" sz="1700">
                <a:latin typeface="Times New Roman" panose="02020603050405020304" pitchFamily="18" charset="0"/>
                <a:cs typeface="Times New Roman" panose="02020603050405020304" pitchFamily="18" charset="0"/>
              </a:rPr>
              <a:t>Github Link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77545" y="130810"/>
            <a:ext cx="7973695" cy="1158240"/>
          </a:xfrm>
        </p:spPr>
        <p:txBody>
          <a:bodyPr/>
          <a:lstStyle/>
          <a:p>
            <a:r>
              <a:rPr lang="en-US" sz="3600" dirty="0">
                <a:latin typeface="Algerian" panose="04020705040A02060702" pitchFamily="82" charset="0"/>
              </a:rPr>
              <a:t>                    RESULTS</a:t>
            </a:r>
            <a:endParaRPr lang="en-IN" dirty="0"/>
          </a:p>
        </p:txBody>
      </p:sp>
      <p:pic>
        <p:nvPicPr>
          <p:cNvPr id="4" name="Content Placeholder 3" descr="Screenshot 2024-09-18 222654"/>
          <p:cNvPicPr>
            <a:picLocks noGrp="1" noChangeAspect="1"/>
          </p:cNvPicPr>
          <p:nvPr>
            <p:ph idx="1"/>
          </p:nvPr>
        </p:nvPicPr>
        <p:blipFill>
          <a:blip r:embed="rId4"/>
          <a:srcRect t="7659" r="6436" b="15318"/>
          <a:stretch>
            <a:fillRect/>
          </a:stretch>
        </p:blipFill>
        <p:spPr>
          <a:xfrm>
            <a:off x="1443355" y="1629410"/>
            <a:ext cx="9305290" cy="415734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18889" y="531508"/>
            <a:ext cx="8596668" cy="695340"/>
          </a:xfrm>
        </p:spPr>
        <p:txBody>
          <a:bodyPr/>
          <a:lstStyle/>
          <a:p>
            <a:r>
              <a:rPr lang="en-US" sz="3600" dirty="0">
                <a:latin typeface="Algerian" panose="04020705040A02060702" pitchFamily="82" charset="0"/>
              </a:rPr>
              <a:t>                          RESULTS</a:t>
            </a:r>
            <a:endParaRPr lang="en-IN" dirty="0"/>
          </a:p>
        </p:txBody>
      </p:sp>
      <p:pic>
        <p:nvPicPr>
          <p:cNvPr id="4" name="Content Placeholder 3" descr="Screenshot 2024-09-18 222706"/>
          <p:cNvPicPr>
            <a:picLocks noGrp="1" noChangeAspect="1"/>
          </p:cNvPicPr>
          <p:nvPr>
            <p:ph idx="1"/>
          </p:nvPr>
        </p:nvPicPr>
        <p:blipFill>
          <a:blip r:embed="rId4"/>
          <a:srcRect t="6541" r="7163" b="19453"/>
          <a:stretch>
            <a:fillRect/>
          </a:stretch>
        </p:blipFill>
        <p:spPr>
          <a:xfrm>
            <a:off x="1126490" y="1620520"/>
            <a:ext cx="9831705" cy="406146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latin typeface="Algerian" panose="04020705040A02060702" pitchFamily="82" charset="0"/>
                <a:sym typeface="+mn-ea"/>
              </a:rPr>
              <a:t>RESULTS</a:t>
            </a:r>
            <a:endParaRPr lang="en-US" sz="3600">
              <a:latin typeface="Algerian" panose="04020705040A02060702" pitchFamily="82" charset="0"/>
              <a:cs typeface="Algerian" panose="04020705040A02060702" pitchFamily="82" charset="0"/>
            </a:endParaRPr>
          </a:p>
        </p:txBody>
      </p:sp>
      <p:pic>
        <p:nvPicPr>
          <p:cNvPr id="6" name="Content Placeholder 5" descr="Screenshot 2024-09-18 222758"/>
          <p:cNvPicPr>
            <a:picLocks noGrp="1" noChangeAspect="1"/>
          </p:cNvPicPr>
          <p:nvPr>
            <p:ph idx="1"/>
          </p:nvPr>
        </p:nvPicPr>
        <p:blipFill>
          <a:blip r:embed="rId2"/>
          <a:srcRect t="4352"/>
          <a:stretch>
            <a:fillRect/>
          </a:stretch>
        </p:blipFill>
        <p:spPr>
          <a:xfrm>
            <a:off x="2432685" y="1202690"/>
            <a:ext cx="7620000" cy="47866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latin typeface="Algerian" panose="04020705040A02060702" pitchFamily="82" charset="0"/>
                <a:cs typeface="Algerian" panose="04020705040A02060702" pitchFamily="82" charset="0"/>
              </a:rPr>
              <a:t>RESULTS</a:t>
            </a:r>
          </a:p>
        </p:txBody>
      </p:sp>
      <p:pic>
        <p:nvPicPr>
          <p:cNvPr id="6" name="Content Placeholder 5" descr="Screenshot 2024-09-18 222810"/>
          <p:cNvPicPr>
            <a:picLocks noGrp="1" noChangeAspect="1"/>
          </p:cNvPicPr>
          <p:nvPr>
            <p:ph idx="1"/>
          </p:nvPr>
        </p:nvPicPr>
        <p:blipFill>
          <a:blip r:embed="rId2"/>
          <a:srcRect t="4899" r="6445" b="23283"/>
          <a:stretch>
            <a:fillRect/>
          </a:stretch>
        </p:blipFill>
        <p:spPr>
          <a:xfrm>
            <a:off x="2016760" y="1540510"/>
            <a:ext cx="8255000" cy="40868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55600" y="340360"/>
            <a:ext cx="8911590" cy="1084580"/>
          </a:xfrm>
        </p:spPr>
        <p:txBody>
          <a:bodyPr>
            <a:normAutofit/>
          </a:bodyPr>
          <a:lstStyle/>
          <a:p>
            <a:pPr algn="ctr"/>
            <a:r>
              <a:rPr lang="en-US" sz="4800" dirty="0" err="1">
                <a:latin typeface="Algerian" panose="04020705040A02060702" pitchFamily="82" charset="0"/>
              </a:rPr>
              <a:t>		COnclusion</a:t>
            </a:r>
            <a:endParaRPr lang="en-IN" sz="4800" dirty="0">
              <a:latin typeface="Algerian" panose="04020705040A02060702" pitchFamily="82" charset="0"/>
            </a:endParaRPr>
          </a:p>
        </p:txBody>
      </p:sp>
      <p:sp>
        <p:nvSpPr>
          <p:cNvPr id="3" name="Content Placeholder 2"/>
          <p:cNvSpPr>
            <a:spLocks noGrp="1"/>
          </p:cNvSpPr>
          <p:nvPr>
            <p:ph idx="1"/>
            <p:custDataLst>
              <p:tags r:id="rId3"/>
            </p:custDataLst>
          </p:nvPr>
        </p:nvSpPr>
        <p:spPr>
          <a:xfrm>
            <a:off x="758190" y="1533524"/>
            <a:ext cx="10800000" cy="4873625"/>
          </a:xfrm>
        </p:spPr>
        <p:txBody>
          <a:bodyPr>
            <a:normAutofit/>
          </a:bodyPr>
          <a:lstStyle/>
          <a:p>
            <a:pPr marL="0" indent="0" algn="just">
              <a:buNone/>
            </a:pPr>
            <a:r>
              <a:rPr lang="en-US" sz="1800">
                <a:effectLst/>
                <a:latin typeface="Times New Roman" panose="02020603050405020304" pitchFamily="18" charset="0"/>
                <a:ea typeface="Times New Roman" panose="02020603050405020304" pitchFamily="18" charset="0"/>
              </a:rPr>
              <a:t>ML-based approach for cervical cancer prediction, utilizing a stacked ensemble model along with SMOTE for data balancing and RFE for feature selection, proves to be highly effective. The methodology integrates multiple classifiers, including Random Forest, Decision Tree, and K-Nearest Neighbors, into an optimized ensemble model, improving the accuracy of cancer detection. Experimental results demonstrate significant performance improvements, with the ensemble model achieving higher accuracy, precision, recall, and F1-score compared to individual classifiers. The computational efficiency of the approach is enhanced through feature selection, reducing model complexity while maintaining high predictive accuracy. Additionally, the inclusion of SMOTE ensures balanced class distribution, which is crucial for accurate predictions in imbalanced datasets like those in medical diagnosis. </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77334" y="205273"/>
            <a:ext cx="8596668" cy="886409"/>
          </a:xfrm>
        </p:spPr>
        <p:txBody>
          <a:bodyPr/>
          <a:lstStyle/>
          <a:p>
            <a:r>
              <a:rPr lang="en-US" dirty="0">
                <a:latin typeface="Algerian" panose="04020705040A02060702" pitchFamily="82" charset="0"/>
              </a:rPr>
              <a:t>                    </a:t>
            </a:r>
            <a:r>
              <a:rPr lang="en-US" sz="3600" dirty="0">
                <a:latin typeface="Algerian" panose="04020705040A02060702" pitchFamily="82" charset="0"/>
              </a:rPr>
              <a:t>FUTURE SCOPE</a:t>
            </a:r>
            <a:endParaRPr lang="en-IN" dirty="0"/>
          </a:p>
        </p:txBody>
      </p:sp>
      <p:sp>
        <p:nvSpPr>
          <p:cNvPr id="3" name="Content Placeholder 2"/>
          <p:cNvSpPr>
            <a:spLocks noGrp="1"/>
          </p:cNvSpPr>
          <p:nvPr>
            <p:ph idx="1"/>
            <p:custDataLst>
              <p:tags r:id="rId3"/>
            </p:custDataLst>
          </p:nvPr>
        </p:nvSpPr>
        <p:spPr/>
        <p:txBody>
          <a:bodyPr>
            <a:normAutofit/>
          </a:bodyPr>
          <a:lstStyle/>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Develop intuitive, clinician-friendly interfaces that enable easy integration into clinical workflows and decision-making.</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Future developments may also include leveraging advanced machine learning algorithms, such as deep learning, to better detect complex patterns in the data. </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Extend the model validation by testing on larger and more diverse datasets to ensure scalability and robustness across different populations.</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Explore deep learning models and techniques such as CNNs and RNNs for further improvement in prediction accuracy and feature extraction.</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sym typeface="+mn-ea"/>
              </a:rPr>
              <a:t>Real-time monitoring and personalized cancer predictions could offer healthcare professionals tailored insights for early intervention</a:t>
            </a:r>
            <a:endParaRPr lang="en-US"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06214" y="283962"/>
            <a:ext cx="8596668" cy="802432"/>
          </a:xfrm>
        </p:spPr>
        <p:txBody>
          <a:bodyPr/>
          <a:lstStyle/>
          <a:p>
            <a:r>
              <a:rPr lang="en-US" sz="3600" dirty="0">
                <a:latin typeface="Algerian" panose="04020705040A02060702" pitchFamily="82" charset="0"/>
              </a:rPr>
              <a:t>                      REFERENCES</a:t>
            </a:r>
            <a:endParaRPr lang="en-IN" dirty="0"/>
          </a:p>
        </p:txBody>
      </p:sp>
      <p:sp>
        <p:nvSpPr>
          <p:cNvPr id="3" name="Content Placeholder 2"/>
          <p:cNvSpPr>
            <a:spLocks noGrp="1"/>
          </p:cNvSpPr>
          <p:nvPr>
            <p:ph idx="1"/>
            <p:custDataLst>
              <p:tags r:id="rId3"/>
            </p:custDataLst>
          </p:nvPr>
        </p:nvSpPr>
        <p:spPr/>
        <p:txBody>
          <a:bodyPr/>
          <a:lstStyle/>
          <a:p>
            <a:pPr>
              <a:buFont typeface="Wingdings" panose="05000000000000000000" charset="0"/>
              <a:buChar char="Ø"/>
            </a:pPr>
            <a:r>
              <a:rPr lang="en-IN" dirty="0"/>
              <a:t>American Cancer Society, Key Statistics for Cervical Cancer, American Cancer Society, Atlanta, GA, USA, 2021, </a:t>
            </a:r>
            <a:r>
              <a:rPr lang="en-IN" u="sng" dirty="0">
                <a:solidFill>
                  <a:schemeClr val="accent1"/>
                </a:solidFill>
              </a:rPr>
              <a:t>https:// www.cancer.org/cancer/cervical-cancer/about/key-statistics. html.</a:t>
            </a:r>
          </a:p>
          <a:p>
            <a:pPr>
              <a:buFont typeface="Wingdings" panose="05000000000000000000" charset="0"/>
              <a:buChar char="Ø"/>
            </a:pPr>
            <a:endParaRPr lang="en-IN" u="sng" dirty="0">
              <a:solidFill>
                <a:schemeClr val="accent1"/>
              </a:solidFill>
            </a:endParaRPr>
          </a:p>
          <a:p>
            <a:pPr>
              <a:buFont typeface="Wingdings" panose="05000000000000000000" charset="0"/>
              <a:buChar char="Ø"/>
            </a:pPr>
            <a:r>
              <a:rPr lang="en-IN" dirty="0"/>
              <a:t>“Cervical cancer: risk factors,” 2020,</a:t>
            </a:r>
            <a:r>
              <a:rPr lang="en-IN" u="sng" dirty="0">
                <a:solidFill>
                  <a:schemeClr val="accent1"/>
                </a:solidFill>
              </a:rPr>
              <a:t> https://www.cancer.net/ cancer-types/cervical-cancer/risk-factors#:%7E:text=+e% 20most%20important%20risk%20factor,100%20different% 20types%20of%20HPV.</a:t>
            </a:r>
          </a:p>
          <a:p>
            <a:pPr>
              <a:buFont typeface="Wingdings" panose="05000000000000000000" charset="0"/>
              <a:buChar char="Ø"/>
            </a:pPr>
            <a:endParaRPr lang="en-IN" dirty="0"/>
          </a:p>
          <a:p>
            <a:pPr>
              <a:buFont typeface="Wingdings" panose="05000000000000000000" charset="0"/>
              <a:buChar char="Ø"/>
            </a:pPr>
            <a:r>
              <a:rPr lang="en-IN" dirty="0"/>
              <a:t>“Cervical cancer,” 2020, </a:t>
            </a:r>
            <a:r>
              <a:rPr lang="en-IN" dirty="0">
                <a:solidFill>
                  <a:schemeClr val="accent1"/>
                </a:solidFill>
              </a:rPr>
              <a:t>https://www.nccc-online.org/ hpvcervical-cancer/cervical-cancer-overview/.</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latin typeface="Algerian" panose="04020705040A02060702" pitchFamily="82" charset="0"/>
                <a:cs typeface="Algerian" panose="04020705040A02060702" pitchFamily="82" charset="0"/>
              </a:rPr>
              <a:t>Github Link</a:t>
            </a:r>
          </a:p>
        </p:txBody>
      </p:sp>
      <p:sp>
        <p:nvSpPr>
          <p:cNvPr id="3" name="Content Placeholder 2"/>
          <p:cNvSpPr>
            <a:spLocks noGrp="1"/>
          </p:cNvSpPr>
          <p:nvPr>
            <p:ph idx="1"/>
          </p:nvPr>
        </p:nvSpPr>
        <p:spPr/>
        <p:txBody>
          <a:bodyPr/>
          <a:lstStyle/>
          <a:p>
            <a:pPr marL="0" indent="0">
              <a:buNone/>
            </a:pPr>
            <a:r>
              <a:rPr lang="en-US">
                <a:hlinkClick r:id="rId2" action="ppaction://hlinkfile"/>
              </a:rPr>
              <a:t>https://github.com/Venkateshm8/Prediction-of-Cervical-Cancer/blob/main/Main.py</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Free Thank You Slide | Slidebaza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7323"/>
            <a:ext cx="12786360" cy="71926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62255" y="288290"/>
            <a:ext cx="8911590" cy="1245870"/>
          </a:xfrm>
        </p:spPr>
        <p:txBody>
          <a:bodyPr>
            <a:normAutofit/>
          </a:bodyPr>
          <a:lstStyle/>
          <a:p>
            <a:pPr algn="ctr"/>
            <a:r>
              <a:rPr lang="en-US" sz="4000" dirty="0">
                <a:latin typeface="Algerian" panose="04020705040A02060702" pitchFamily="82" charset="0"/>
              </a:rPr>
              <a:t>         INTRODUCTION</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a:xfrm>
            <a:off x="624205" y="1695450"/>
            <a:ext cx="7496175" cy="4898390"/>
          </a:xfrm>
        </p:spPr>
        <p:txBody>
          <a:bodyPr>
            <a:noAutofit/>
          </a:bodyPr>
          <a:lstStyle/>
          <a:p>
            <a:pPr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Cervical cancer is one of the most common cancers affecting women worldwide, especially those between the ages of 35 and 44. </a:t>
            </a:r>
          </a:p>
          <a:p>
            <a:pPr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This disease often goes undetected in its early stages due to a lack of noticeable symptoms,like weight loss,swelling in the legs making early diagnosis crucial for improving survival rates.</a:t>
            </a:r>
          </a:p>
          <a:p>
            <a:pPr algn="just">
              <a:buFont typeface="Wingdings" panose="05000000000000000000" charset="0"/>
              <a:buChar char="Ø"/>
            </a:pPr>
            <a:r>
              <a:rPr lang="en-US" dirty="0">
                <a:latin typeface="Times New Roman" panose="02020603050405020304" pitchFamily="18" charset="0"/>
                <a:cs typeface="Times New Roman" panose="02020603050405020304" pitchFamily="18" charset="0"/>
              </a:rPr>
              <a:t> Risk factors such as HPV infection, smoking, and hormonal contraceptives increase the likelihood of developing cervical cancer.</a:t>
            </a:r>
            <a:endParaRPr lang="en-IN" dirty="0">
              <a:latin typeface="Times New Roman" panose="02020603050405020304" pitchFamily="18" charset="0"/>
              <a:cs typeface="Times New Roman" panose="02020603050405020304" pitchFamily="18" charset="0"/>
            </a:endParaRPr>
          </a:p>
        </p:txBody>
      </p:sp>
      <p:pic>
        <p:nvPicPr>
          <p:cNvPr id="5" name="Picture 4" descr="photo"/>
          <p:cNvPicPr>
            <a:picLocks noChangeAspect="1"/>
          </p:cNvPicPr>
          <p:nvPr/>
        </p:nvPicPr>
        <p:blipFill>
          <a:blip r:embed="rId5"/>
          <a:srcRect l="1532" t="3348"/>
          <a:stretch>
            <a:fillRect/>
          </a:stretch>
        </p:blipFill>
        <p:spPr>
          <a:xfrm>
            <a:off x="8418830" y="1704340"/>
            <a:ext cx="3465830" cy="2734310"/>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709295" y="122555"/>
            <a:ext cx="8911590" cy="1537970"/>
          </a:xfrm>
        </p:spPr>
        <p:txBody>
          <a:bodyPr>
            <a:normAutofit/>
          </a:bodyPr>
          <a:lstStyle/>
          <a:p>
            <a:pPr algn="ctr"/>
            <a:r>
              <a:rPr lang="en-US" sz="4000" dirty="0">
                <a:latin typeface="Algerian" panose="04020705040A02060702" pitchFamily="82" charset="0"/>
              </a:rPr>
              <a:t>		ABSTRACT</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p:txBody>
          <a:bodyPr>
            <a:noAutofit/>
          </a:bodyPr>
          <a:lstStyle/>
          <a:p>
            <a:pPr marL="400050" lvl="1" indent="0" algn="just">
              <a:buNone/>
            </a:pPr>
            <a:r>
              <a:rPr lang="en-US" sz="1800" dirty="0">
                <a:solidFill>
                  <a:schemeClr val="tx1"/>
                </a:solidFill>
                <a:latin typeface="Times New Roman" panose="02020603050405020304" pitchFamily="18" charset="0"/>
                <a:cs typeface="Times New Roman" panose="02020603050405020304" pitchFamily="18" charset="0"/>
              </a:rPr>
              <a:t>Machine learning-based approach for cervical cancer prediction by utilizing ensemble techniques and feature selection method. The methodology integrates advanced algorithms such as Decision Tree,Random Forest and KNN along with Logistic Regression as an ensemble techniques to analyze a clinical dataset containing cervical cancer risk factors. The Synthetic Minority Oversampling Technique (SMOTE) is applied to address data imbalance, while Recursive Feature Elimination (RFE) optimizes the selection of important features. This hybrid approach enhances the accuracy and robustness of the predictions. Experimental results demonstrate that the proposed model significantly improves cervical cancer diagnosis, with better accuracy.</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172085" y="228600"/>
            <a:ext cx="10515600" cy="1200785"/>
          </a:xfrm>
        </p:spPr>
        <p:txBody>
          <a:bodyPr>
            <a:normAutofit/>
          </a:bodyPr>
          <a:lstStyle/>
          <a:p>
            <a:pPr algn="ctr"/>
            <a:r>
              <a:rPr lang="en-US" sz="4000" dirty="0">
                <a:latin typeface="Algerian" panose="04020705040A02060702" pitchFamily="82" charset="0"/>
              </a:rPr>
              <a:t>	EXISTING SYSTEM</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a:xfrm>
            <a:off x="420370" y="1301750"/>
            <a:ext cx="11075670" cy="4873625"/>
          </a:xfrm>
        </p:spPr>
        <p:txBody>
          <a:bodyPr>
            <a:noAutofit/>
          </a:bodyPr>
          <a:lstStyle/>
          <a:p>
            <a:pPr algn="just">
              <a:lnSpc>
                <a:spcPct val="150000"/>
              </a:lnSpc>
              <a:buFont typeface="Wingdings" panose="05000000000000000000" charset="0"/>
              <a:buChar char="Ø"/>
            </a:pPr>
            <a:r>
              <a:rPr lang="en-US" sz="1700" dirty="0">
                <a:solidFill>
                  <a:srgbClr val="000000"/>
                </a:solidFill>
                <a:latin typeface="Times New Roman" panose="02020603050405020304" pitchFamily="18" charset="0"/>
                <a:ea typeface="Times New Roman" panose="02020603050405020304" pitchFamily="18" charset="0"/>
              </a:rPr>
              <a:t>The dataset used includes cervical cancer risk factors from the UCI repository, with 32 features and 4 diagnostic test targets (Hinselmann, Schiller, Cytology, Biopsy).</a:t>
            </a:r>
          </a:p>
          <a:p>
            <a:pPr algn="just">
              <a:lnSpc>
                <a:spcPct val="150000"/>
              </a:lnSpc>
              <a:buFont typeface="Wingdings" panose="05000000000000000000" charset="0"/>
              <a:buChar char="Ø"/>
            </a:pPr>
            <a:r>
              <a:rPr lang="en-US" sz="1700" dirty="0">
                <a:solidFill>
                  <a:srgbClr val="000000"/>
                </a:solidFill>
                <a:latin typeface="Times New Roman" panose="02020603050405020304" pitchFamily="18" charset="0"/>
                <a:ea typeface="Times New Roman" panose="02020603050405020304" pitchFamily="18" charset="0"/>
              </a:rPr>
              <a:t>To handle the imbalance in the dataset, the Synthetic Minority Oversampling Technique (SMOTE) is used, balancing the data effectively.</a:t>
            </a:r>
          </a:p>
          <a:p>
            <a:pPr algn="just">
              <a:lnSpc>
                <a:spcPct val="150000"/>
              </a:lnSpc>
              <a:buFont typeface="Wingdings" panose="05000000000000000000" charset="0"/>
              <a:buChar char="Ø"/>
            </a:pPr>
            <a:r>
              <a:rPr lang="en-US" sz="1700" dirty="0">
                <a:solidFill>
                  <a:srgbClr val="000000"/>
                </a:solidFill>
                <a:latin typeface="Times New Roman" panose="02020603050405020304" pitchFamily="18" charset="0"/>
                <a:ea typeface="Times New Roman" panose="02020603050405020304" pitchFamily="18" charset="0"/>
              </a:rPr>
              <a:t>Firefly optimization algorithm are used to reduce features and select the most relevant ones for improving prediction accuracy.</a:t>
            </a:r>
          </a:p>
          <a:p>
            <a:pPr algn="just">
              <a:lnSpc>
                <a:spcPct val="150000"/>
              </a:lnSpc>
              <a:buFont typeface="Wingdings" panose="05000000000000000000" charset="0"/>
              <a:buChar char="Ø"/>
            </a:pPr>
            <a:r>
              <a:rPr lang="en-US" sz="1700" dirty="0">
                <a:solidFill>
                  <a:srgbClr val="000000"/>
                </a:solidFill>
                <a:latin typeface="Times New Roman" panose="02020603050405020304" pitchFamily="18" charset="0"/>
                <a:ea typeface="Times New Roman" panose="02020603050405020304" pitchFamily="18" charset="0"/>
              </a:rPr>
              <a:t>Three ensemble methods, Extreme Gradient Boosting (XGBoost), AdaBoost, and Random Forest, are employed to enhance model performance. XGBoost proved to be the most effective.</a:t>
            </a:r>
          </a:p>
          <a:p>
            <a:pPr algn="just">
              <a:lnSpc>
                <a:spcPct val="150000"/>
              </a:lnSpc>
              <a:buFont typeface="Wingdings" panose="05000000000000000000" charset="0"/>
              <a:buChar char="Ø"/>
            </a:pPr>
            <a:endParaRPr lang="en-US" sz="1700" dirty="0">
              <a:solidFill>
                <a:srgbClr val="000000"/>
              </a:solidFill>
              <a:latin typeface="Times New Roman" panose="02020603050405020304" pitchFamily="18" charset="0"/>
              <a:ea typeface="Times New Roman" panose="02020603050405020304" pitchFamily="18"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95593" y="465318"/>
            <a:ext cx="9144763" cy="1320800"/>
          </a:xfrm>
        </p:spPr>
        <p:txBody>
          <a:bodyPr>
            <a:normAutofit/>
          </a:bodyPr>
          <a:lstStyle/>
          <a:p>
            <a:pPr algn="ctr"/>
            <a:r>
              <a:rPr lang="en-IN" sz="3800" dirty="0" err="1">
                <a:latin typeface="Algerian" panose="04020705040A02060702" pitchFamily="82" charset="0"/>
              </a:rPr>
              <a:t>DisadvantageS</a:t>
            </a:r>
            <a:r>
              <a:rPr lang="en-US" sz="3800" dirty="0">
                <a:latin typeface="Algerian" panose="04020705040A02060702" pitchFamily="82" charset="0"/>
              </a:rPr>
              <a:t> of Existing System</a:t>
            </a:r>
            <a:endParaRPr lang="en-IN" sz="3800" dirty="0">
              <a:latin typeface="Algerian" panose="04020705040A02060702" pitchFamily="82" charset="0"/>
            </a:endParaRPr>
          </a:p>
        </p:txBody>
      </p:sp>
      <p:sp>
        <p:nvSpPr>
          <p:cNvPr id="3" name="Content Placeholder 2"/>
          <p:cNvSpPr>
            <a:spLocks noGrp="1"/>
          </p:cNvSpPr>
          <p:nvPr>
            <p:ph idx="1"/>
            <p:custDataLst>
              <p:tags r:id="rId3"/>
            </p:custDataLst>
          </p:nvPr>
        </p:nvSpPr>
        <p:spPr>
          <a:xfrm>
            <a:off x="695960" y="1533525"/>
            <a:ext cx="10800080" cy="4641850"/>
          </a:xfrm>
        </p:spPr>
        <p:txBody>
          <a:bodyPr>
            <a:noAutofit/>
          </a:bodyPr>
          <a:lstStyle/>
          <a:p>
            <a:pPr marL="342900" marR="179705" lvl="0" indent="-342900" algn="just">
              <a:lnSpc>
                <a:spcPct val="150000"/>
              </a:lnSpc>
              <a:spcAft>
                <a:spcPts val="0"/>
              </a:spcAft>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Class Imbalance</a:t>
            </a:r>
          </a:p>
          <a:p>
            <a:pPr marL="342900" marR="179705" lvl="0" indent="-342900" algn="just">
              <a:lnSpc>
                <a:spcPct val="150000"/>
              </a:lnSpc>
              <a:spcAft>
                <a:spcPts val="0"/>
              </a:spcAft>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Missing data</a:t>
            </a:r>
          </a:p>
          <a:p>
            <a:pPr marL="342900" marR="179705" lvl="0" indent="-342900" algn="just">
              <a:lnSpc>
                <a:spcPct val="150000"/>
              </a:lnSpc>
              <a:spcAft>
                <a:spcPts val="0"/>
              </a:spcAft>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Feature Relevance</a:t>
            </a:r>
            <a:endParaRPr lang="en-IN" sz="20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83210" y="149225"/>
            <a:ext cx="10515600" cy="1308100"/>
          </a:xfrm>
        </p:spPr>
        <p:txBody>
          <a:bodyPr>
            <a:normAutofit/>
          </a:bodyPr>
          <a:lstStyle/>
          <a:p>
            <a:pPr algn="ctr"/>
            <a:r>
              <a:rPr lang="en-US" sz="4000" dirty="0">
                <a:latin typeface="Algerian" panose="04020705040A02060702" pitchFamily="82" charset="0"/>
              </a:rPr>
              <a:t>	Proposed system</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p:txBody>
          <a:bodyPr>
            <a:noAutofit/>
          </a:bodyPr>
          <a:lstStyle/>
          <a:p>
            <a:pPr algn="just">
              <a:lnSpc>
                <a:spcPct val="110000"/>
              </a:lnSpc>
              <a:buFont typeface="Wingdings" panose="05000000000000000000" charset="0"/>
              <a:buChar char="Ø"/>
            </a:pPr>
            <a:r>
              <a:rPr lang="en-US" b="0" i="0" dirty="0">
                <a:solidFill>
                  <a:schemeClr val="tx1"/>
                </a:solidFill>
                <a:latin typeface="Times New Roman" panose="02020603050405020304" pitchFamily="18" charset="0"/>
                <a:cs typeface="Times New Roman" panose="02020603050405020304" pitchFamily="18" charset="0"/>
              </a:rPr>
              <a:t>The proposed system leverages machine learning techniques to enhance the prediction of cervical cancer by integrating various methods for data processing and classification. </a:t>
            </a:r>
          </a:p>
          <a:p>
            <a:pPr algn="just">
              <a:lnSpc>
                <a:spcPct val="110000"/>
              </a:lnSpc>
              <a:buFont typeface="Wingdings" panose="05000000000000000000" charset="0"/>
              <a:buChar char="Ø"/>
            </a:pPr>
            <a:r>
              <a:rPr lang="en-US" b="0" i="0" dirty="0">
                <a:solidFill>
                  <a:schemeClr val="tx1"/>
                </a:solidFill>
                <a:latin typeface="Times New Roman" panose="02020603050405020304" pitchFamily="18" charset="0"/>
                <a:cs typeface="Times New Roman" panose="02020603050405020304" pitchFamily="18" charset="0"/>
              </a:rPr>
              <a:t>The system begins by using SMOTE (Synthetic Minority Over-sampling Technique) to address class imbalances within the dataset, ensuring the model is trained on balanced data and preprocessing the dataset to deal with missing values.</a:t>
            </a:r>
          </a:p>
          <a:p>
            <a:pPr algn="just">
              <a:lnSpc>
                <a:spcPct val="110000"/>
              </a:lnSpc>
              <a:buFont typeface="Wingdings" panose="05000000000000000000" charset="0"/>
              <a:buChar char="Ø"/>
            </a:pPr>
            <a:r>
              <a:rPr lang="en-US" b="0" i="0" dirty="0">
                <a:solidFill>
                  <a:schemeClr val="tx1"/>
                </a:solidFill>
                <a:latin typeface="Times New Roman" panose="02020603050405020304" pitchFamily="18" charset="0"/>
                <a:cs typeface="Times New Roman" panose="02020603050405020304" pitchFamily="18" charset="0"/>
              </a:rPr>
              <a:t> RFE (Recursive Feature Elimination) with Random Forest is applied to select the most significant features, improving the model’s performance. </a:t>
            </a:r>
          </a:p>
          <a:p>
            <a:pPr algn="just">
              <a:lnSpc>
                <a:spcPct val="110000"/>
              </a:lnSpc>
              <a:buFont typeface="Wingdings" panose="05000000000000000000" charset="0"/>
              <a:buChar char="Ø"/>
            </a:pPr>
            <a:r>
              <a:rPr lang="en-US" b="0" i="0" dirty="0">
                <a:solidFill>
                  <a:schemeClr val="tx1"/>
                </a:solidFill>
                <a:latin typeface="Times New Roman" panose="02020603050405020304" pitchFamily="18" charset="0"/>
                <a:cs typeface="Times New Roman" panose="02020603050405020304" pitchFamily="18" charset="0"/>
              </a:rPr>
              <a:t>The core of the system is a Stacked Ensemble Technique, which combines multiple classifiers, including Random Forest, Decision Tree, and K-Nearest Neighbors (KNN), with Logistic Regression as the final estimator.</a:t>
            </a:r>
          </a:p>
          <a:p>
            <a:pPr algn="just">
              <a:lnSpc>
                <a:spcPct val="110000"/>
              </a:lnSpc>
              <a:buFont typeface="Wingdings" panose="05000000000000000000" charset="0"/>
              <a:buChar char="Ø"/>
            </a:pPr>
            <a:r>
              <a:rPr lang="en-US" b="0" i="0" dirty="0">
                <a:solidFill>
                  <a:schemeClr val="tx1"/>
                </a:solidFill>
                <a:latin typeface="Times New Roman" panose="02020603050405020304" pitchFamily="18" charset="0"/>
                <a:cs typeface="Times New Roman" panose="02020603050405020304" pitchFamily="18" charset="0"/>
              </a:rPr>
              <a:t> This ensemble approach helps capture complex patterns in the dataset, leading to more accurate predictions.By integrating these techniques, the system enhances the precision, recall, and overall accuracy of cervical cancer prediction</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61620" y="387985"/>
            <a:ext cx="9105900" cy="1196340"/>
          </a:xfrm>
        </p:spPr>
        <p:txBody>
          <a:bodyPr>
            <a:normAutofit/>
          </a:bodyPr>
          <a:lstStyle/>
          <a:p>
            <a:pPr algn="ctr"/>
            <a:r>
              <a:rPr lang="en-US" sz="4000" dirty="0">
                <a:latin typeface="Algerian" panose="04020705040A02060702" pitchFamily="82" charset="0"/>
              </a:rPr>
              <a:t>Advantages of proposed system</a:t>
            </a:r>
            <a:endParaRPr lang="en-IN" sz="4000" dirty="0">
              <a:latin typeface="Algerian" panose="04020705040A02060702" pitchFamily="82" charset="0"/>
            </a:endParaRPr>
          </a:p>
        </p:txBody>
      </p:sp>
      <p:sp>
        <p:nvSpPr>
          <p:cNvPr id="3" name="Content Placeholder 2"/>
          <p:cNvSpPr>
            <a:spLocks noGrp="1"/>
          </p:cNvSpPr>
          <p:nvPr>
            <p:ph idx="1"/>
            <p:custDataLst>
              <p:tags r:id="rId3"/>
            </p:custDataLst>
          </p:nvPr>
        </p:nvSpPr>
        <p:spPr/>
        <p:txBody>
          <a:bodyPr>
            <a:noAutofit/>
          </a:bodyPr>
          <a:lstStyle/>
          <a:p>
            <a:pPr marL="342900" marR="179705" lvl="0" indent="-342900" algn="just">
              <a:lnSpc>
                <a:spcPct val="150000"/>
              </a:lnSpc>
              <a:spcAft>
                <a:spcPts val="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Increased Accuracy</a:t>
            </a:r>
          </a:p>
          <a:p>
            <a:pPr marL="342900" marR="179705"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Real-time Prediction Capability</a:t>
            </a:r>
          </a:p>
          <a:p>
            <a:pPr marL="342900" marR="179705" lvl="0" indent="-342900" algn="just">
              <a:lnSpc>
                <a:spcPct val="150000"/>
              </a:lnSpc>
              <a:spcAft>
                <a:spcPts val="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Visualization of Results</a:t>
            </a:r>
          </a:p>
          <a:p>
            <a:pPr marL="342900" marR="179705"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Scalability</a:t>
            </a:r>
            <a:endParaRPr lang="en-US" sz="1800" dirty="0">
              <a:effectLst/>
              <a:latin typeface="Times New Roman" panose="02020603050405020304" pitchFamily="18" charset="0"/>
              <a:ea typeface="Times New Roman" panose="02020603050405020304" pitchFamily="18" charset="0"/>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35998" y="189328"/>
            <a:ext cx="10515600" cy="1325563"/>
          </a:xfrm>
        </p:spPr>
        <p:txBody>
          <a:bodyPr>
            <a:normAutofit/>
          </a:bodyPr>
          <a:lstStyle/>
          <a:p>
            <a:pPr algn="ctr"/>
            <a:r>
              <a:rPr lang="en-US" sz="4000" dirty="0">
                <a:latin typeface="Algerian" panose="04020705040A02060702" pitchFamily="82" charset="0"/>
              </a:rPr>
              <a:t>Requirements specification</a:t>
            </a:r>
          </a:p>
        </p:txBody>
      </p:sp>
      <p:sp>
        <p:nvSpPr>
          <p:cNvPr id="5" name="Content Placeholder 4"/>
          <p:cNvSpPr>
            <a:spLocks noGrp="1"/>
          </p:cNvSpPr>
          <p:nvPr>
            <p:ph idx="1"/>
            <p:custDataLst>
              <p:tags r:id="rId3"/>
            </p:custDataLst>
          </p:nvPr>
        </p:nvSpPr>
        <p:spPr/>
        <p:txBody>
          <a:bodyPr>
            <a:normAutofit fontScale="92500"/>
          </a:bodyPr>
          <a:lstStyle/>
          <a:p>
            <a:pPr marL="0" indent="0">
              <a:buNone/>
            </a:pPr>
            <a:r>
              <a:rPr lang="en-US" sz="2000" b="1" dirty="0">
                <a:solidFill>
                  <a:schemeClr val="tx1"/>
                </a:solidFill>
                <a:latin typeface="Times New Roman" panose="02020603050405020304" pitchFamily="18" charset="0"/>
                <a:cs typeface="Times New Roman" panose="02020603050405020304" pitchFamily="18" charset="0"/>
              </a:rPr>
              <a:t>Hardware requirements :</a:t>
            </a: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System            :    </a:t>
            </a:r>
            <a:r>
              <a:rPr lang="en-US" dirty="0">
                <a:solidFill>
                  <a:schemeClr val="tx1"/>
                </a:solidFill>
                <a:latin typeface="Times New Roman" panose="02020603050405020304" pitchFamily="18" charset="0"/>
                <a:cs typeface="Times New Roman" panose="02020603050405020304" pitchFamily="18" charset="0"/>
              </a:rPr>
              <a:t>Windows</a:t>
            </a: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Processor        :    </a:t>
            </a:r>
            <a:r>
              <a:rPr lang="en-US" dirty="0">
                <a:solidFill>
                  <a:schemeClr val="tx1"/>
                </a:solidFill>
                <a:latin typeface="Times New Roman" panose="02020603050405020304" pitchFamily="18" charset="0"/>
                <a:cs typeface="Times New Roman" panose="02020603050405020304" pitchFamily="18" charset="0"/>
              </a:rPr>
              <a:t>Intel Core i3 or higher</a:t>
            </a: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Hard disk       :    </a:t>
            </a:r>
            <a:r>
              <a:rPr lang="en-US" dirty="0">
                <a:solidFill>
                  <a:schemeClr val="tx1"/>
                </a:solidFill>
                <a:latin typeface="Times New Roman" panose="02020603050405020304" pitchFamily="18" charset="0"/>
                <a:cs typeface="Times New Roman" panose="02020603050405020304" pitchFamily="18" charset="0"/>
              </a:rPr>
              <a:t>512GB</a:t>
            </a:r>
          </a:p>
          <a:p>
            <a:pPr>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RAM               :   </a:t>
            </a:r>
            <a:r>
              <a:rPr lang="en-US" dirty="0">
                <a:solidFill>
                  <a:schemeClr val="tx1"/>
                </a:solidFill>
                <a:latin typeface="Times New Roman" panose="02020603050405020304" pitchFamily="18" charset="0"/>
                <a:cs typeface="Times New Roman" panose="02020603050405020304" pitchFamily="18" charset="0"/>
              </a:rPr>
              <a:t> Atleast 4GB</a:t>
            </a:r>
          </a:p>
          <a:p>
            <a:pPr marL="0" indent="0">
              <a:buNone/>
            </a:pPr>
            <a:endParaRPr lang="en-US" b="1" dirty="0">
              <a:solidFill>
                <a:schemeClr val="tx1"/>
              </a:solidFill>
              <a:latin typeface="Times New Roman" panose="02020603050405020304" pitchFamily="18" charset="0"/>
              <a:cs typeface="Times New Roman" panose="02020603050405020304" pitchFamily="18" charset="0"/>
            </a:endParaRPr>
          </a:p>
          <a:p>
            <a:pPr marL="0" indent="0">
              <a:buNone/>
            </a:pPr>
            <a:r>
              <a:rPr lang="en-IN" sz="2000" b="1" dirty="0">
                <a:solidFill>
                  <a:schemeClr val="tx1"/>
                </a:solidFill>
                <a:latin typeface="Times New Roman" panose="02020603050405020304" pitchFamily="18" charset="0"/>
                <a:cs typeface="Times New Roman" panose="02020603050405020304" pitchFamily="18" charset="0"/>
              </a:rPr>
              <a:t>Software requirements :</a:t>
            </a:r>
          </a:p>
          <a:p>
            <a:pPr>
              <a:buFont typeface="Wingdings" panose="05000000000000000000" pitchFamily="2" charset="2"/>
              <a:buChar char="Ø"/>
            </a:pPr>
            <a:r>
              <a:rPr lang="en-IN" b="1" dirty="0">
                <a:solidFill>
                  <a:schemeClr val="tx1"/>
                </a:solidFill>
                <a:latin typeface="Times New Roman" panose="02020603050405020304" pitchFamily="18" charset="0"/>
                <a:cs typeface="Times New Roman" panose="02020603050405020304" pitchFamily="18" charset="0"/>
              </a:rPr>
              <a:t>Operating System   </a:t>
            </a:r>
            <a:r>
              <a:rPr lang="en-US" altLang="en-IN" b="1" dirty="0">
                <a:solidFill>
                  <a:schemeClr val="tx1"/>
                </a:solidFill>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Windows 10</a:t>
            </a:r>
            <a:r>
              <a:rPr lang="en-US" altLang="en-IN" dirty="0">
                <a:solidFill>
                  <a:schemeClr val="tx1"/>
                </a:solidFill>
                <a:latin typeface="Times New Roman" panose="02020603050405020304" pitchFamily="18" charset="0"/>
                <a:cs typeface="Times New Roman" panose="02020603050405020304" pitchFamily="18" charset="0"/>
              </a:rPr>
              <a:t> or 11</a:t>
            </a:r>
            <a:endParaRPr lang="en-IN"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b="1" dirty="0">
                <a:solidFill>
                  <a:schemeClr val="tx1"/>
                </a:solidFill>
                <a:latin typeface="Times New Roman" panose="02020603050405020304" pitchFamily="18" charset="0"/>
                <a:cs typeface="Times New Roman" panose="02020603050405020304" pitchFamily="18" charset="0"/>
              </a:rPr>
              <a:t>Coding Language    </a:t>
            </a:r>
            <a:r>
              <a:rPr lang="en-US" altLang="en-IN" b="1" dirty="0">
                <a:solidFill>
                  <a:schemeClr val="tx1"/>
                </a:solidFill>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Python</a:t>
            </a:r>
            <a:r>
              <a:rPr lang="en-US" altLang="en-IN" dirty="0">
                <a:solidFill>
                  <a:schemeClr val="tx1"/>
                </a:solidFill>
                <a:latin typeface="Times New Roman" panose="02020603050405020304" pitchFamily="18" charset="0"/>
                <a:cs typeface="Times New Roman" panose="02020603050405020304" pitchFamily="18" charset="0"/>
              </a:rPr>
              <a:t> 3.7.0</a:t>
            </a:r>
            <a:endParaRPr lang="en-IN"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IN" sz="2000" b="1" dirty="0">
                <a:solidFill>
                  <a:schemeClr val="tx1"/>
                </a:solidFill>
                <a:latin typeface="Times New Roman" panose="02020603050405020304" pitchFamily="18" charset="0"/>
                <a:cs typeface="Times New Roman" panose="02020603050405020304" pitchFamily="18" charset="0"/>
              </a:rPr>
              <a:t>Libraries	  </a:t>
            </a:r>
            <a:r>
              <a:rPr lang="en-US" altLang="en-IN" sz="2000" dirty="0">
                <a:solidFill>
                  <a:schemeClr val="tx1"/>
                </a:solidFill>
                <a:latin typeface="Times New Roman" panose="02020603050405020304" pitchFamily="18" charset="0"/>
                <a:cs typeface="Times New Roman" panose="02020603050405020304" pitchFamily="18" charset="0"/>
              </a:rPr>
              <a:t>       </a:t>
            </a:r>
            <a:r>
              <a:rPr lang="en-US" altLang="en-IN" sz="2000" b="1" dirty="0">
                <a:solidFill>
                  <a:schemeClr val="tx1"/>
                </a:solidFill>
                <a:latin typeface="Times New Roman" panose="02020603050405020304" pitchFamily="18" charset="0"/>
                <a:cs typeface="Times New Roman" panose="02020603050405020304" pitchFamily="18" charset="0"/>
              </a:rPr>
              <a:t>:</a:t>
            </a:r>
            <a:r>
              <a:rPr lang="en-US" altLang="en-IN" sz="2000" dirty="0">
                <a:solidFill>
                  <a:schemeClr val="tx1"/>
                </a:solidFill>
                <a:latin typeface="Times New Roman" panose="02020603050405020304" pitchFamily="18" charset="0"/>
                <a:cs typeface="Times New Roman" panose="02020603050405020304" pitchFamily="18" charset="0"/>
              </a:rPr>
              <a:t> </a:t>
            </a:r>
            <a:r>
              <a:rPr lang="en-US" altLang="en-IN" sz="2000" b="1" dirty="0">
                <a:solidFill>
                  <a:schemeClr val="tx1"/>
                </a:solidFill>
                <a:latin typeface="Times New Roman" panose="02020603050405020304" pitchFamily="18" charset="0"/>
                <a:cs typeface="Times New Roman" panose="02020603050405020304" pitchFamily="18" charset="0"/>
              </a:rPr>
              <a:t>    </a:t>
            </a:r>
            <a:r>
              <a:rPr lang="en-US" altLang="en-IN" sz="2000" dirty="0">
                <a:solidFill>
                  <a:schemeClr val="tx1"/>
                </a:solidFill>
                <a:latin typeface="Times New Roman" panose="02020603050405020304" pitchFamily="18" charset="0"/>
                <a:cs typeface="Times New Roman" panose="02020603050405020304" pitchFamily="18" charset="0"/>
              </a:rPr>
              <a:t>Pandas,Matplotlib,Seaborn</a:t>
            </a:r>
            <a:endParaRPr lang="en-US" altLang="en-IN" sz="20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IN" sz="2000" b="1" dirty="0">
                <a:solidFill>
                  <a:schemeClr val="tx1"/>
                </a:solidFill>
                <a:latin typeface="Times New Roman" panose="02020603050405020304" pitchFamily="18" charset="0"/>
                <a:cs typeface="Times New Roman" panose="02020603050405020304" pitchFamily="18" charset="0"/>
              </a:rPr>
              <a:t>Visualization Tools  :</a:t>
            </a:r>
            <a:r>
              <a:rPr lang="en-US" altLang="en-IN" sz="2000" dirty="0">
                <a:solidFill>
                  <a:schemeClr val="tx1"/>
                </a:solidFill>
                <a:latin typeface="Times New Roman" panose="02020603050405020304" pitchFamily="18" charset="0"/>
                <a:cs typeface="Times New Roman" panose="02020603050405020304" pitchFamily="18" charset="0"/>
              </a:rPr>
              <a:t>  </a:t>
            </a:r>
            <a:r>
              <a:rPr lang="en-US" altLang="en-IN" sz="2000" b="1" dirty="0">
                <a:solidFill>
                  <a:schemeClr val="tx1"/>
                </a:solidFill>
                <a:latin typeface="Times New Roman" panose="02020603050405020304" pitchFamily="18" charset="0"/>
                <a:cs typeface="Times New Roman" panose="02020603050405020304" pitchFamily="18" charset="0"/>
              </a:rPr>
              <a:t> </a:t>
            </a:r>
            <a:r>
              <a:rPr lang="en-US" altLang="en-IN" sz="2000" dirty="0">
                <a:solidFill>
                  <a:schemeClr val="tx1"/>
                </a:solidFill>
                <a:latin typeface="Times New Roman" panose="02020603050405020304" pitchFamily="18" charset="0"/>
                <a:cs typeface="Times New Roman" panose="02020603050405020304" pitchFamily="18" charset="0"/>
              </a:rPr>
              <a:t> Matplotlib,Seaborn</a:t>
            </a:r>
          </a:p>
        </p:txBody>
      </p:sp>
      <p:pic>
        <p:nvPicPr>
          <p:cNvPr id="1026" name="Picture 2" descr="Hardware vs. Software Development: Similarities and Differenc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72430" y="602615"/>
            <a:ext cx="6802755" cy="51149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0"/>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611"/>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0"/>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9.xml><?xml version="1.0" encoding="utf-8"?>
<p:tagLst xmlns:a="http://schemas.openxmlformats.org/drawingml/2006/main" xmlns:r="http://schemas.openxmlformats.org/officeDocument/2006/relationships"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20"/>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THEME_ID" val="3321029"/>
  <p:tag name="KSO_WM_SLIDE_THEME_NAME" val="Z_20238020_Purple Minimalist"/>
  <p:tag name="KSO_WM_SLIDE_TYPE" val="text"/>
</p:tagLst>
</file>

<file path=ppt/tags/tag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heme/theme1.xml><?xml version="1.0" encoding="utf-8"?>
<a:theme xmlns:a="http://schemas.openxmlformats.org/drawingml/2006/main" name="2_Office Theme">
  <a:themeElements>
    <a:clrScheme name="自定义 185">
      <a:dk1>
        <a:srgbClr val="000000"/>
      </a:dk1>
      <a:lt1>
        <a:srgbClr val="FFFFFF"/>
      </a:lt1>
      <a:dk2>
        <a:srgbClr val="4E0054"/>
      </a:dk2>
      <a:lt2>
        <a:srgbClr val="FCEBFF"/>
      </a:lt2>
      <a:accent1>
        <a:srgbClr val="6E58F6"/>
      </a:accent1>
      <a:accent2>
        <a:srgbClr val="4530E1"/>
      </a:accent2>
      <a:accent3>
        <a:srgbClr val="A749E1"/>
      </a:accent3>
      <a:accent4>
        <a:srgbClr val="3B67FF"/>
      </a:accent4>
      <a:accent5>
        <a:srgbClr val="1EA2ED"/>
      </a:accent5>
      <a:accent6>
        <a:srgbClr val="63CC7A"/>
      </a:accent6>
      <a:hlink>
        <a:srgbClr val="304FFE"/>
      </a:hlink>
      <a:folHlink>
        <a:srgbClr val="492067"/>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31</TotalTime>
  <Words>1214</Words>
  <Application>Microsoft Office PowerPoint</Application>
  <PresentationFormat>Widescreen</PresentationFormat>
  <Paragraphs>109</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Algerian</vt:lpstr>
      <vt:lpstr>Arial</vt:lpstr>
      <vt:lpstr>Bahnschrift SemiBold</vt:lpstr>
      <vt:lpstr>Century</vt:lpstr>
      <vt:lpstr>Lato</vt:lpstr>
      <vt:lpstr>Manrope ExtraBold</vt:lpstr>
      <vt:lpstr>Times New Roman</vt:lpstr>
      <vt:lpstr>Wingdings</vt:lpstr>
      <vt:lpstr>2_Office Theme</vt:lpstr>
      <vt:lpstr>CMR TECHNICAL CAMPUS UGC AUTONOMOUS Accredited by NBA &amp; NAAC with ‘A’ Grade Approved by AICTE, New Delhi and JNTU, Hyderabad Kandlakoya(V), Medchal Road, Hyderabad-501401, Telangana Department of Computer Science and Engineering   Optimised stacked ensemble techniques in the prediction of cervical cancer using SMOTE and RFERF </vt:lpstr>
      <vt:lpstr>PowerPoint Presentation</vt:lpstr>
      <vt:lpstr>         INTRODUCTION</vt:lpstr>
      <vt:lpstr>  ABSTRACT</vt:lpstr>
      <vt:lpstr> EXISTING SYSTEM</vt:lpstr>
      <vt:lpstr>DisadvantageS of Existing System</vt:lpstr>
      <vt:lpstr> Proposed system</vt:lpstr>
      <vt:lpstr>Advantages of proposed system</vt:lpstr>
      <vt:lpstr>Requirements specification</vt:lpstr>
      <vt:lpstr>  NOVELTY</vt:lpstr>
      <vt:lpstr>ARCHITECTURE</vt:lpstr>
      <vt:lpstr> MODULES</vt:lpstr>
      <vt:lpstr>UML DIAGRAMS</vt:lpstr>
      <vt:lpstr>UML DIAGRAMS</vt:lpstr>
      <vt:lpstr>UML DIAGRAMS</vt:lpstr>
      <vt:lpstr>UML DIAGRAMS</vt:lpstr>
      <vt:lpstr>                SAMPLE CODE</vt:lpstr>
      <vt:lpstr>            RESULTS  </vt:lpstr>
      <vt:lpstr>                          RESULTS</vt:lpstr>
      <vt:lpstr>                    RESULTS</vt:lpstr>
      <vt:lpstr>                          RESULTS</vt:lpstr>
      <vt:lpstr>RESULTS</vt:lpstr>
      <vt:lpstr>RESULTS</vt:lpstr>
      <vt:lpstr>  COnclusion</vt:lpstr>
      <vt:lpstr>                    FUTURE SCOPE</vt:lpstr>
      <vt:lpstr>                      REFERENCES</vt:lpstr>
      <vt:lpstr>Github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TECHNICAL CAMPUS UGC AUTONOMOUS (Accredited by NAAC, NBA, Permanently Affiliated to JNTUH, Approved by AICTE, New Delhi) Recognized Under Section 2(f) &amp; 12(B) of the UGC Act.1956, Kandlakoya(V), Medchal Road, Hyderabad-501401. 2020-2024 Department of Computer Science and Engineering  A DATA MINING BASED MODEL FOR DETECTION OF FRAUDULENT BEHAVIOUR IN WATER CONSUMPTION</dc:title>
  <dc:creator>Yeshwanth Reddy</dc:creator>
  <cp:lastModifiedBy>Prabhu Deva</cp:lastModifiedBy>
  <cp:revision>96</cp:revision>
  <dcterms:created xsi:type="dcterms:W3CDTF">2023-03-19T14:05:00Z</dcterms:created>
  <dcterms:modified xsi:type="dcterms:W3CDTF">2024-10-25T07:30:28Z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AAC37C2B82574BA59C7146D2B8F36A2A_13</vt:lpwstr>
  </property>
  <property fmtid="{D5CDD505-2E9C-101B-9397-08002B2CF9AE}" pid="3" name="KSOProductBuildVer">
    <vt:lpwstr>1033-12.2.0.18165</vt:lpwstr>
  </property>
</Properties>
</file>